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03"/>
  </p:notesMasterIdLst>
  <p:sldIdLst>
    <p:sldId id="256"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4" r:id="rId20"/>
    <p:sldId id="317" r:id="rId21"/>
    <p:sldId id="318" r:id="rId22"/>
    <p:sldId id="315"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96" r:id="rId39"/>
    <p:sldId id="397"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281"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p:cViewPr>
        <p:scale>
          <a:sx n="76" d="100"/>
          <a:sy n="76" d="100"/>
        </p:scale>
        <p:origin x="-11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863B4-610F-4AB2-8496-5C86677D4AF9}" type="datetimeFigureOut">
              <a:rPr lang="en-US" smtClean="0"/>
              <a:t>13-Mar-23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5A2BA-3C35-4C88-B6BF-15B24268D917}" type="slidenum">
              <a:rPr lang="en-US" smtClean="0"/>
              <a:t>‹#›</a:t>
            </a:fld>
            <a:endParaRPr lang="en-US"/>
          </a:p>
        </p:txBody>
      </p:sp>
    </p:spTree>
    <p:extLst>
      <p:ext uri="{BB962C8B-B14F-4D97-AF65-F5344CB8AC3E}">
        <p14:creationId xmlns:p14="http://schemas.microsoft.com/office/powerpoint/2010/main" val="136198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13-Mar-23</a:t>
            </a: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13-Mar-23</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t>13-Mar-23</a:t>
            </a:r>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13-Mar-23</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t>13-Mar-23</a:t>
            </a: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13-Mar-23</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13-Mar-23</a:t>
            </a:r>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t>13-Mar-23</a:t>
            </a:r>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t>13-Mar-23</a:t>
            </a: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13-Mar-23</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t>13-Mar-23</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t>13-Mar-23</a:t>
            </a: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6172199"/>
          </a:xfrm>
        </p:spPr>
        <p:txBody>
          <a:bodyPr/>
          <a:lstStyle/>
          <a:p>
            <a:pPr algn="l"/>
            <a:r>
              <a:rPr lang="en-US" b="1" dirty="0">
                <a:solidFill>
                  <a:srgbClr val="FF0000"/>
                </a:solidFill>
                <a:latin typeface="Algerian" pitchFamily="82" charset="0"/>
              </a:rPr>
              <a:t>DRSNS RAJALAKSHMI COLLEGE OF ARTS AND SCIENCE(AUTONOMOUS), COIMBATORE </a:t>
            </a:r>
            <a:br>
              <a:rPr lang="en-US" b="1" dirty="0">
                <a:solidFill>
                  <a:srgbClr val="FF0000"/>
                </a:solidFill>
                <a:latin typeface="Algerian" pitchFamily="82" charset="0"/>
              </a:rPr>
            </a:br>
            <a:r>
              <a:rPr lang="en-US" b="1" dirty="0" smtClean="0">
                <a:solidFill>
                  <a:srgbClr val="FF0000"/>
                </a:solidFill>
                <a:latin typeface="Algerian" pitchFamily="82" charset="0"/>
              </a:rPr>
              <a:t>MULTIMEDIA SYSTEMS</a:t>
            </a:r>
            <a:r>
              <a:rPr lang="en-US" b="1" dirty="0">
                <a:solidFill>
                  <a:srgbClr val="FF0000"/>
                </a:solidFill>
                <a:latin typeface="Algerian" pitchFamily="82" charset="0"/>
              </a:rPr>
              <a:t/>
            </a:r>
            <a:br>
              <a:rPr lang="en-US" b="1" dirty="0">
                <a:solidFill>
                  <a:srgbClr val="FF0000"/>
                </a:solidFill>
                <a:latin typeface="Algerian" pitchFamily="82" charset="0"/>
              </a:rPr>
            </a:br>
            <a:r>
              <a:rPr lang="en-US" dirty="0" smtClean="0">
                <a:solidFill>
                  <a:srgbClr val="FF0000"/>
                </a:solidFill>
                <a:latin typeface="Algerian" pitchFamily="82" charset="0"/>
              </a:rPr>
              <a:t/>
            </a:r>
            <a:br>
              <a:rPr lang="en-US" dirty="0" smtClean="0">
                <a:solidFill>
                  <a:srgbClr val="FF0000"/>
                </a:solidFill>
                <a:latin typeface="Algerian" pitchFamily="82" charset="0"/>
              </a:rPr>
            </a:br>
            <a:endParaRPr lang="en-US" dirty="0">
              <a:solidFill>
                <a:srgbClr val="FF0000"/>
              </a:solidFill>
              <a:latin typeface="Algerian" pitchFamily="82" charset="0"/>
            </a:endParaRPr>
          </a:p>
        </p:txBody>
      </p:sp>
      <p:pic>
        <p:nvPicPr>
          <p:cNvPr id="3" name="Google Shape;15;p13"/>
          <p:cNvPicPr preferRelativeResize="0"/>
          <p:nvPr/>
        </p:nvPicPr>
        <p:blipFill rotWithShape="1">
          <a:blip r:embed="rId2">
            <a:alphaModFix/>
          </a:blip>
          <a:srcRect/>
          <a:stretch/>
        </p:blipFill>
        <p:spPr>
          <a:xfrm>
            <a:off x="11748" y="736434"/>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907" y="594142"/>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r>
              <a:rPr lang="en-US" smtClean="0"/>
              <a:t>13-Mar-23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30417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r>
              <a:rPr lang="en-US" dirty="0" smtClean="0"/>
              <a:t>Painting and drawing tools</a:t>
            </a:r>
            <a:endParaRPr lang="en-US" dirty="0"/>
          </a:p>
        </p:txBody>
      </p:sp>
      <p:sp>
        <p:nvSpPr>
          <p:cNvPr id="4" name="Content Placeholder 3"/>
          <p:cNvSpPr>
            <a:spLocks noGrp="1"/>
          </p:cNvSpPr>
          <p:nvPr>
            <p:ph idx="1"/>
          </p:nvPr>
        </p:nvSpPr>
        <p:spPr>
          <a:xfrm>
            <a:off x="457200" y="785794"/>
            <a:ext cx="7239000" cy="5929354"/>
          </a:xfrm>
        </p:spPr>
        <p:txBody>
          <a:bodyPr>
            <a:normAutofit fontScale="92500"/>
          </a:bodyPr>
          <a:lstStyle/>
          <a:p>
            <a:pPr algn="just">
              <a:lnSpc>
                <a:spcPct val="150000"/>
              </a:lnSpc>
              <a:spcBef>
                <a:spcPts val="0"/>
              </a:spcBef>
            </a:pPr>
            <a:endParaRPr lang="en-IN" dirty="0" smtClean="0"/>
          </a:p>
          <a:p>
            <a:pPr algn="just">
              <a:lnSpc>
                <a:spcPct val="150000"/>
              </a:lnSpc>
              <a:spcBef>
                <a:spcPts val="0"/>
              </a:spcBef>
            </a:pPr>
            <a:r>
              <a:rPr lang="en-IN" dirty="0" smtClean="0"/>
              <a:t>An intuitive graphical user interface with pull-down menus, status bars, palette control, and dialog boxes for quick, logical selection</a:t>
            </a:r>
          </a:p>
          <a:p>
            <a:pPr algn="just">
              <a:lnSpc>
                <a:spcPct val="150000"/>
              </a:lnSpc>
              <a:spcBef>
                <a:spcPts val="0"/>
              </a:spcBef>
            </a:pPr>
            <a:r>
              <a:rPr lang="en-IN" dirty="0" smtClean="0"/>
              <a:t> ■ Scalable dimensions, so that you can resize, stretch, and distort both large and small bitmaps</a:t>
            </a:r>
          </a:p>
          <a:p>
            <a:pPr algn="just">
              <a:lnSpc>
                <a:spcPct val="150000"/>
              </a:lnSpc>
              <a:spcBef>
                <a:spcPts val="0"/>
              </a:spcBef>
            </a:pPr>
            <a:r>
              <a:rPr lang="en-IN" dirty="0" smtClean="0"/>
              <a:t> ■ Paint tools to create geometric shapes, from squares to circles and from curves to complex polygons</a:t>
            </a:r>
          </a:p>
          <a:p>
            <a:pPr algn="just">
              <a:lnSpc>
                <a:spcPct val="150000"/>
              </a:lnSpc>
              <a:spcBef>
                <a:spcPts val="0"/>
              </a:spcBef>
            </a:pPr>
            <a:r>
              <a:rPr lang="en-IN" dirty="0" smtClean="0"/>
              <a:t> </a:t>
            </a: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out device use in Multimedia. </a:t>
            </a:r>
            <a:r>
              <a:rPr lang="en-US" i="1" dirty="0" smtClean="0"/>
              <a:t>. </a:t>
            </a:r>
            <a:endParaRPr lang="en-US" i="1" dirty="0"/>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Hard-copy printed output has also entered the multimedia scene. From storyboards to presentations to production of collateral market- </a:t>
            </a:r>
            <a:r>
              <a:rPr lang="en-US" dirty="0" err="1"/>
              <a:t>ing</a:t>
            </a:r>
            <a:r>
              <a:rPr lang="en-US" dirty="0"/>
              <a:t> material, printouts are an important part of the multimedia develop- </a:t>
            </a:r>
            <a:r>
              <a:rPr lang="en-US" dirty="0" err="1"/>
              <a:t>ment</a:t>
            </a:r>
            <a:r>
              <a:rPr lang="en-US" dirty="0"/>
              <a:t> environment. Color helps clarify concepts, improve understanding and retention of information, and organize complex data. As multimedia designers already know, intelligent use of color is critical to the success of a project.</a:t>
            </a:r>
          </a:p>
          <a:p>
            <a:r>
              <a:rPr lang="en-US" dirty="0" smtClean="0"/>
              <a:t> </a:t>
            </a:r>
          </a:p>
          <a:p>
            <a:pPr lvl="8"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100</a:t>
            </a:fld>
            <a:endParaRPr lang="en-US"/>
          </a:p>
        </p:txBody>
      </p:sp>
    </p:spTree>
    <p:extLst>
      <p:ext uri="{BB962C8B-B14F-4D97-AF65-F5344CB8AC3E}">
        <p14:creationId xmlns:p14="http://schemas.microsoft.com/office/powerpoint/2010/main" val="28362706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US" sz="8000" dirty="0" smtClean="0"/>
          </a:p>
          <a:p>
            <a:pPr algn="ctr"/>
            <a:r>
              <a:rPr lang="en-US" sz="8000" b="1" dirty="0" smtClean="0">
                <a:solidFill>
                  <a:srgbClr val="FF0000"/>
                </a:solidFill>
              </a:rPr>
              <a:t>THANK YOU</a:t>
            </a:r>
            <a:endParaRPr lang="en-IN" sz="8000" b="1" dirty="0">
              <a:solidFill>
                <a:srgbClr val="FF0000"/>
              </a:solidFill>
            </a:endParaRPr>
          </a:p>
        </p:txBody>
      </p:sp>
      <p:pic>
        <p:nvPicPr>
          <p:cNvPr id="3"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13-Mar-23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101</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r>
              <a:rPr lang="en-US" dirty="0" smtClean="0"/>
              <a:t>Painting and drawing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endParaRPr lang="en-IN" dirty="0" smtClean="0"/>
          </a:p>
          <a:p>
            <a:pPr algn="just">
              <a:lnSpc>
                <a:spcPct val="150000"/>
              </a:lnSpc>
              <a:spcBef>
                <a:spcPts val="0"/>
              </a:spcBef>
            </a:pPr>
            <a:r>
              <a:rPr lang="en-IN" dirty="0" smtClean="0"/>
              <a:t>■ The ability to pour a </a:t>
            </a:r>
            <a:r>
              <a:rPr lang="en-IN" dirty="0" err="1" smtClean="0"/>
              <a:t>color</a:t>
            </a:r>
            <a:r>
              <a:rPr lang="en-IN" dirty="0" smtClean="0"/>
              <a:t>, pattern, or gradient into any area </a:t>
            </a:r>
          </a:p>
          <a:p>
            <a:pPr algn="just">
              <a:lnSpc>
                <a:spcPct val="150000"/>
              </a:lnSpc>
              <a:spcBef>
                <a:spcPts val="0"/>
              </a:spcBef>
            </a:pPr>
            <a:r>
              <a:rPr lang="en-IN" dirty="0" smtClean="0"/>
              <a:t>■ The ability to paint with patterns and clip art</a:t>
            </a:r>
          </a:p>
          <a:p>
            <a:pPr algn="just">
              <a:lnSpc>
                <a:spcPct val="150000"/>
              </a:lnSpc>
              <a:spcBef>
                <a:spcPts val="0"/>
              </a:spcBef>
            </a:pPr>
            <a:r>
              <a:rPr lang="en-IN" dirty="0" smtClean="0"/>
              <a:t>■ Customizable pen and brush shapes and sizes</a:t>
            </a:r>
          </a:p>
          <a:p>
            <a:pPr algn="just">
              <a:lnSpc>
                <a:spcPct val="150000"/>
              </a:lnSpc>
              <a:spcBef>
                <a:spcPts val="0"/>
              </a:spcBef>
            </a:pPr>
            <a:r>
              <a:rPr lang="en-IN" dirty="0" smtClean="0"/>
              <a:t> ■ An eyedropper tool that samples </a:t>
            </a:r>
            <a:r>
              <a:rPr lang="en-IN" dirty="0" err="1" smtClean="0"/>
              <a:t>colors</a:t>
            </a:r>
            <a:endParaRPr lang="en-IN" dirty="0" smtClean="0"/>
          </a:p>
          <a:p>
            <a:pPr algn="just">
              <a:lnSpc>
                <a:spcPct val="150000"/>
              </a:lnSpc>
              <a:spcBef>
                <a:spcPts val="0"/>
              </a:spcBef>
            </a:pPr>
            <a:r>
              <a:rPr lang="en-IN" dirty="0" smtClean="0"/>
              <a:t> </a:t>
            </a: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Image – editing tools</a:t>
            </a:r>
            <a:endParaRPr lang="en-US" dirty="0"/>
          </a:p>
        </p:txBody>
      </p:sp>
      <p:sp>
        <p:nvSpPr>
          <p:cNvPr id="4" name="Content Placeholder 3"/>
          <p:cNvSpPr>
            <a:spLocks noGrp="1"/>
          </p:cNvSpPr>
          <p:nvPr>
            <p:ph idx="1"/>
          </p:nvPr>
        </p:nvSpPr>
        <p:spPr>
          <a:xfrm>
            <a:off x="457200" y="785794"/>
            <a:ext cx="7239000" cy="5929354"/>
          </a:xfrm>
        </p:spPr>
        <p:txBody>
          <a:bodyPr>
            <a:normAutofit fontScale="92500" lnSpcReduction="10000"/>
          </a:bodyPr>
          <a:lstStyle/>
          <a:p>
            <a:pPr algn="just">
              <a:lnSpc>
                <a:spcPct val="150000"/>
              </a:lnSpc>
              <a:spcBef>
                <a:spcPts val="0"/>
              </a:spcBef>
            </a:pPr>
            <a:r>
              <a:rPr lang="en-IN" b="1" u="sng" dirty="0" smtClean="0"/>
              <a:t>Image-Editing Tools </a:t>
            </a:r>
          </a:p>
          <a:p>
            <a:pPr algn="just">
              <a:lnSpc>
                <a:spcPct val="150000"/>
              </a:lnSpc>
              <a:spcBef>
                <a:spcPts val="0"/>
              </a:spcBef>
            </a:pPr>
            <a:r>
              <a:rPr lang="en-IN" dirty="0" smtClean="0"/>
              <a:t>Image-editing applications are specialized and powerful tools for creating, enhancing, and retouching existing bitmapped images.</a:t>
            </a:r>
          </a:p>
          <a:p>
            <a:pPr algn="just">
              <a:lnSpc>
                <a:spcPct val="150000"/>
              </a:lnSpc>
              <a:spcBef>
                <a:spcPts val="0"/>
              </a:spcBef>
            </a:pPr>
            <a:r>
              <a:rPr lang="en-IN" dirty="0" smtClean="0"/>
              <a:t>applications also provide many of the features and tools of painting and drawing programs and can be used to create images from scratch as well as images digitized from scanners, video frame-grabbers, digital cameras, clip art files, or original artwork files created with a painting or drawing package.</a:t>
            </a:r>
            <a:endParaRPr lang="en-IN" b="1" u="sng" dirty="0" smtClean="0"/>
          </a:p>
          <a:p>
            <a:pPr algn="just">
              <a:lnSpc>
                <a:spcPct val="150000"/>
              </a:lnSpc>
              <a:spcBef>
                <a:spcPts val="0"/>
              </a:spcBef>
            </a:pP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Types of authoring tools</a:t>
            </a:r>
            <a:endParaRPr lang="en-US" dirty="0"/>
          </a:p>
        </p:txBody>
      </p:sp>
      <p:sp>
        <p:nvSpPr>
          <p:cNvPr id="4" name="Content Placeholder 3"/>
          <p:cNvSpPr>
            <a:spLocks noGrp="1"/>
          </p:cNvSpPr>
          <p:nvPr>
            <p:ph idx="1"/>
          </p:nvPr>
        </p:nvSpPr>
        <p:spPr>
          <a:xfrm>
            <a:off x="457200" y="785794"/>
            <a:ext cx="7239000" cy="5929354"/>
          </a:xfrm>
        </p:spPr>
        <p:txBody>
          <a:bodyPr>
            <a:normAutofit lnSpcReduction="10000"/>
          </a:bodyPr>
          <a:lstStyle/>
          <a:p>
            <a:pPr algn="just">
              <a:lnSpc>
                <a:spcPct val="150000"/>
              </a:lnSpc>
              <a:spcBef>
                <a:spcPts val="0"/>
              </a:spcBef>
            </a:pPr>
            <a:r>
              <a:rPr lang="en-IN" dirty="0" smtClean="0"/>
              <a:t>Types of Authoring Tool</a:t>
            </a:r>
          </a:p>
          <a:p>
            <a:pPr algn="just">
              <a:lnSpc>
                <a:spcPct val="150000"/>
              </a:lnSpc>
              <a:spcBef>
                <a:spcPts val="0"/>
              </a:spcBef>
              <a:buNone/>
            </a:pPr>
            <a:r>
              <a:rPr lang="en-IN" dirty="0" smtClean="0"/>
              <a:t>1) Card- or page-based tools. </a:t>
            </a:r>
          </a:p>
          <a:p>
            <a:pPr algn="just">
              <a:lnSpc>
                <a:spcPct val="150000"/>
              </a:lnSpc>
              <a:spcBef>
                <a:spcPts val="0"/>
              </a:spcBef>
              <a:buNone/>
            </a:pPr>
            <a:r>
              <a:rPr lang="en-IN" dirty="0" smtClean="0"/>
              <a:t>2) Icon-based, event-driven multimedia and game-authoring tools.</a:t>
            </a:r>
          </a:p>
          <a:p>
            <a:pPr algn="just">
              <a:lnSpc>
                <a:spcPct val="150000"/>
              </a:lnSpc>
              <a:spcBef>
                <a:spcPts val="0"/>
              </a:spcBef>
              <a:buNone/>
            </a:pPr>
            <a:r>
              <a:rPr lang="en-IN" dirty="0" smtClean="0"/>
              <a:t> 3) Time-based tools.</a:t>
            </a:r>
          </a:p>
          <a:p>
            <a:pPr marL="514350" indent="-514350" algn="just">
              <a:lnSpc>
                <a:spcPct val="150000"/>
              </a:lnSpc>
              <a:spcBef>
                <a:spcPts val="0"/>
              </a:spcBef>
              <a:buAutoNum type="arabicParenR"/>
            </a:pPr>
            <a:r>
              <a:rPr lang="en-IN" dirty="0" smtClean="0"/>
              <a:t>Card- and Page-Based Authoring Tools</a:t>
            </a:r>
          </a:p>
          <a:p>
            <a:pPr marL="514350" indent="-514350" algn="just">
              <a:lnSpc>
                <a:spcPct val="150000"/>
              </a:lnSpc>
              <a:spcBef>
                <a:spcPts val="0"/>
              </a:spcBef>
              <a:buNone/>
            </a:pPr>
            <a:r>
              <a:rPr lang="en-IN" dirty="0" smtClean="0"/>
              <a:t>       organized as pages of a book.</a:t>
            </a:r>
          </a:p>
          <a:p>
            <a:pPr marL="514350" indent="-514350" algn="just">
              <a:lnSpc>
                <a:spcPct val="150000"/>
              </a:lnSpc>
              <a:spcBef>
                <a:spcPts val="0"/>
              </a:spcBef>
              <a:buNone/>
            </a:pPr>
            <a:r>
              <a:rPr lang="en-US" dirty="0" smtClean="0"/>
              <a:t>      </a:t>
            </a:r>
            <a:r>
              <a:rPr lang="en-IN" dirty="0" smtClean="0"/>
              <a:t>buttons, text fields, graphic objects, backgrounds, pages or cards, and even the project itself.</a:t>
            </a: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Types of authoring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r>
              <a:rPr lang="en-IN" dirty="0" err="1" smtClean="0"/>
              <a:t>LiveCode</a:t>
            </a:r>
            <a:r>
              <a:rPr lang="en-IN" dirty="0" smtClean="0"/>
              <a:t> language </a:t>
            </a:r>
          </a:p>
          <a:p>
            <a:pPr algn="just">
              <a:lnSpc>
                <a:spcPct val="150000"/>
              </a:lnSpc>
              <a:spcBef>
                <a:spcPts val="0"/>
              </a:spcBef>
            </a:pPr>
            <a:r>
              <a:rPr lang="en-IN" dirty="0" smtClean="0"/>
              <a:t>on </a:t>
            </a:r>
            <a:r>
              <a:rPr lang="en-IN" dirty="0" err="1" smtClean="0"/>
              <a:t>mouseUp</a:t>
            </a:r>
            <a:r>
              <a:rPr lang="en-IN" dirty="0" smtClean="0"/>
              <a:t> </a:t>
            </a:r>
          </a:p>
          <a:p>
            <a:pPr algn="just">
              <a:lnSpc>
                <a:spcPct val="150000"/>
              </a:lnSpc>
              <a:spcBef>
                <a:spcPts val="0"/>
              </a:spcBef>
              <a:buNone/>
            </a:pPr>
            <a:r>
              <a:rPr lang="en-IN" dirty="0" smtClean="0"/>
              <a:t>            go next card </a:t>
            </a:r>
          </a:p>
          <a:p>
            <a:pPr algn="just">
              <a:lnSpc>
                <a:spcPct val="150000"/>
              </a:lnSpc>
              <a:spcBef>
                <a:spcPts val="0"/>
              </a:spcBef>
              <a:buNone/>
            </a:pPr>
            <a:r>
              <a:rPr lang="en-IN" dirty="0" smtClean="0"/>
              <a:t>   end </a:t>
            </a:r>
            <a:r>
              <a:rPr lang="en-IN" dirty="0" err="1" smtClean="0"/>
              <a:t>mouseUp</a:t>
            </a:r>
            <a:endParaRPr lang="en-IN" dirty="0" smtClean="0"/>
          </a:p>
          <a:p>
            <a:pPr algn="just">
              <a:lnSpc>
                <a:spcPct val="150000"/>
              </a:lnSpc>
              <a:spcBef>
                <a:spcPts val="0"/>
              </a:spcBef>
            </a:pPr>
            <a:r>
              <a:rPr lang="en-IN" dirty="0" smtClean="0"/>
              <a:t>An example in </a:t>
            </a:r>
            <a:r>
              <a:rPr lang="en-IN" dirty="0" err="1" smtClean="0"/>
              <a:t>ToolBook’s</a:t>
            </a:r>
            <a:r>
              <a:rPr lang="en-IN" dirty="0" smtClean="0"/>
              <a:t> </a:t>
            </a:r>
            <a:r>
              <a:rPr lang="en-IN" dirty="0" err="1" smtClean="0"/>
              <a:t>OpenScript</a:t>
            </a:r>
            <a:r>
              <a:rPr lang="en-IN" dirty="0" smtClean="0"/>
              <a:t> language would look like:</a:t>
            </a:r>
          </a:p>
          <a:p>
            <a:pPr algn="just">
              <a:lnSpc>
                <a:spcPct val="150000"/>
              </a:lnSpc>
              <a:spcBef>
                <a:spcPts val="0"/>
              </a:spcBef>
            </a:pPr>
            <a:r>
              <a:rPr lang="en-IN" dirty="0" smtClean="0"/>
              <a:t> to handle </a:t>
            </a:r>
            <a:r>
              <a:rPr lang="en-IN" dirty="0" err="1" smtClean="0"/>
              <a:t>buttonUp</a:t>
            </a:r>
            <a:r>
              <a:rPr lang="en-IN" dirty="0" smtClean="0"/>
              <a:t> </a:t>
            </a:r>
          </a:p>
          <a:p>
            <a:pPr algn="just">
              <a:lnSpc>
                <a:spcPct val="150000"/>
              </a:lnSpc>
              <a:spcBef>
                <a:spcPts val="0"/>
              </a:spcBef>
              <a:buNone/>
            </a:pPr>
            <a:r>
              <a:rPr lang="en-IN" dirty="0" smtClean="0"/>
              <a:t>       go next page </a:t>
            </a:r>
          </a:p>
          <a:p>
            <a:pPr algn="just">
              <a:lnSpc>
                <a:spcPct val="150000"/>
              </a:lnSpc>
              <a:spcBef>
                <a:spcPts val="0"/>
              </a:spcBef>
              <a:buNone/>
            </a:pPr>
            <a:r>
              <a:rPr lang="en-IN" dirty="0" smtClean="0"/>
              <a:t>     end </a:t>
            </a:r>
            <a:r>
              <a:rPr lang="en-IN" dirty="0" err="1" smtClean="0"/>
              <a:t>buttonUp</a:t>
            </a:r>
            <a:endParaRPr lang="en-IN" dirty="0" smtClean="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Types of authoring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r>
              <a:rPr lang="en-US" dirty="0" smtClean="0"/>
              <a:t>2) </a:t>
            </a:r>
            <a:r>
              <a:rPr lang="en-IN" dirty="0" smtClean="0"/>
              <a:t>Icon- and Object-Based Authoring Tools.</a:t>
            </a:r>
          </a:p>
          <a:p>
            <a:pPr algn="just">
              <a:lnSpc>
                <a:spcPct val="150000"/>
              </a:lnSpc>
              <a:spcBef>
                <a:spcPts val="0"/>
              </a:spcBef>
            </a:pPr>
            <a:r>
              <a:rPr lang="en-IN" dirty="0" smtClean="0"/>
              <a:t>Icon- or object-based, event-driven tools simplify the organization of your project </a:t>
            </a:r>
          </a:p>
          <a:p>
            <a:pPr algn="just">
              <a:lnSpc>
                <a:spcPct val="150000"/>
              </a:lnSpc>
              <a:spcBef>
                <a:spcPts val="0"/>
              </a:spcBef>
            </a:pPr>
            <a:r>
              <a:rPr lang="en-IN" dirty="0" smtClean="0"/>
              <a:t> typically display flow diagrams of activities along branching paths.</a:t>
            </a:r>
          </a:p>
          <a:p>
            <a:pPr algn="just">
              <a:lnSpc>
                <a:spcPct val="150000"/>
              </a:lnSpc>
              <a:spcBef>
                <a:spcPts val="0"/>
              </a:spcBef>
            </a:pPr>
            <a:r>
              <a:rPr lang="en-IN" dirty="0" smtClean="0"/>
              <a:t>Icon-based, event-driven tools provide a visual programming approach to organizing and presenting multimedia</a:t>
            </a:r>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Types of authoring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r>
              <a:rPr lang="en-IN" dirty="0" smtClean="0"/>
              <a:t>Time-Based Authoring Tools</a:t>
            </a:r>
          </a:p>
          <a:p>
            <a:pPr lvl="1" algn="just">
              <a:lnSpc>
                <a:spcPct val="150000"/>
              </a:lnSpc>
              <a:spcBef>
                <a:spcPts val="0"/>
              </a:spcBef>
            </a:pPr>
            <a:r>
              <a:rPr lang="en-IN" dirty="0" smtClean="0">
                <a:solidFill>
                  <a:schemeClr val="tx1">
                    <a:lumMod val="95000"/>
                    <a:lumOff val="5000"/>
                  </a:schemeClr>
                </a:solidFill>
              </a:rPr>
              <a:t>Time-based tools are authoring systems, wherein elements and events are organized along a timeline, with resolutions as high as or higher than 1/30 second.   </a:t>
            </a:r>
          </a:p>
          <a:p>
            <a:pPr lvl="1" algn="just">
              <a:lnSpc>
                <a:spcPct val="150000"/>
              </a:lnSpc>
              <a:spcBef>
                <a:spcPts val="0"/>
              </a:spcBef>
            </a:pPr>
            <a:endParaRPr lang="en-US" dirty="0" smtClean="0">
              <a:solidFill>
                <a:schemeClr val="tx1">
                  <a:lumMod val="95000"/>
                  <a:lumOff val="5000"/>
                </a:schemeClr>
              </a:solidFill>
            </a:endParaRPr>
          </a:p>
          <a:p>
            <a:pPr lvl="1" algn="just">
              <a:lnSpc>
                <a:spcPct val="150000"/>
              </a:lnSpc>
              <a:spcBef>
                <a:spcPts val="0"/>
              </a:spcBef>
            </a:pPr>
            <a:endParaRPr lang="en-IN" dirty="0" smtClean="0">
              <a:solidFill>
                <a:schemeClr val="tx1">
                  <a:lumMod val="95000"/>
                  <a:lumOff val="5000"/>
                </a:schemeClr>
              </a:solidFill>
            </a:endParaRPr>
          </a:p>
          <a:p>
            <a:pPr lvl="1" algn="just">
              <a:lnSpc>
                <a:spcPct val="150000"/>
              </a:lnSpc>
              <a:spcBef>
                <a:spcPts val="0"/>
              </a:spcBef>
            </a:pPr>
            <a:endParaRPr lang="en-IN" dirty="0" smtClean="0">
              <a:solidFill>
                <a:schemeClr val="tx1">
                  <a:lumMod val="95000"/>
                  <a:lumOff val="5000"/>
                </a:schemeClr>
              </a:solidFill>
            </a:endParaRPr>
          </a:p>
        </p:txBody>
      </p:sp>
      <p:pic>
        <p:nvPicPr>
          <p:cNvPr id="6" name="Picture 2"/>
          <p:cNvPicPr>
            <a:picLocks noChangeAspect="1" noChangeArrowheads="1"/>
          </p:cNvPicPr>
          <p:nvPr/>
        </p:nvPicPr>
        <p:blipFill>
          <a:blip r:embed="rId2"/>
          <a:srcRect/>
          <a:stretch>
            <a:fillRect/>
          </a:stretch>
        </p:blipFill>
        <p:spPr bwMode="auto">
          <a:xfrm>
            <a:off x="1928794" y="4286256"/>
            <a:ext cx="4357718" cy="1071570"/>
          </a:xfrm>
          <a:prstGeom prst="rect">
            <a:avLst/>
          </a:prstGeom>
          <a:noFill/>
          <a:ln w="9525">
            <a:noFill/>
            <a:miter lim="800000"/>
            <a:headEnd/>
            <a:tailEnd/>
          </a:ln>
          <a:effectLst/>
        </p:spPr>
      </p:pic>
      <p:pic>
        <p:nvPicPr>
          <p:cNvPr id="5" name="Google Shape;15;p13"/>
          <p:cNvPicPr preferRelativeResize="0"/>
          <p:nvPr/>
        </p:nvPicPr>
        <p:blipFill rotWithShape="1">
          <a:blip r:embed="rId3">
            <a:alphaModFix/>
          </a:blip>
          <a:srcRect/>
          <a:stretch/>
        </p:blipFill>
        <p:spPr>
          <a:xfrm>
            <a:off x="11748" y="431117"/>
            <a:ext cx="776790" cy="610630"/>
          </a:xfrm>
          <a:prstGeom prst="rect">
            <a:avLst/>
          </a:prstGeom>
          <a:noFill/>
          <a:ln>
            <a:noFill/>
          </a:ln>
        </p:spPr>
      </p:pic>
      <p:pic>
        <p:nvPicPr>
          <p:cNvPr id="7" name="Picture 6"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Types of authoring tools</a:t>
            </a:r>
            <a:endParaRPr lang="en-US" dirty="0"/>
          </a:p>
        </p:txBody>
      </p:sp>
      <p:sp>
        <p:nvSpPr>
          <p:cNvPr id="7" name="Content Placeholder 6"/>
          <p:cNvSpPr>
            <a:spLocks noGrp="1"/>
          </p:cNvSpPr>
          <p:nvPr>
            <p:ph idx="1"/>
          </p:nvPr>
        </p:nvSpPr>
        <p:spPr/>
        <p:txBody>
          <a:bodyPr/>
          <a:lstStyle/>
          <a:p>
            <a:endParaRPr lang="en-IN" dirty="0"/>
          </a:p>
        </p:txBody>
      </p:sp>
      <p:sp>
        <p:nvSpPr>
          <p:cNvPr id="8" name="Rectangle 7"/>
          <p:cNvSpPr/>
          <p:nvPr/>
        </p:nvSpPr>
        <p:spPr>
          <a:xfrm>
            <a:off x="714348" y="1643050"/>
            <a:ext cx="6143652" cy="1686487"/>
          </a:xfrm>
          <a:prstGeom prst="rect">
            <a:avLst/>
          </a:prstGeom>
        </p:spPr>
        <p:txBody>
          <a:bodyPr wrap="square">
            <a:spAutoFit/>
          </a:bodyPr>
          <a:lstStyle/>
          <a:p>
            <a:pPr algn="just">
              <a:lnSpc>
                <a:spcPct val="150000"/>
              </a:lnSpc>
            </a:pPr>
            <a:r>
              <a:rPr lang="en-IN" sz="2400" dirty="0" smtClean="0"/>
              <a:t>Time-based tools are best to use when you have a message 230 Multimedia: Making It Work with a beginning and an end</a:t>
            </a:r>
            <a:endParaRPr lang="en-IN" sz="2400"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smtClean="0"/>
              <a:t>INPUT DEVICES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19540" y="1071563"/>
            <a:ext cx="7224360" cy="5384800"/>
          </a:xfrm>
          <a:prstGeom prst="rect">
            <a:avLst/>
          </a:prstGeom>
          <a:noFill/>
          <a:ln w="9525">
            <a:noFill/>
            <a:miter lim="800000"/>
            <a:headEnd/>
            <a:tailEnd/>
          </a:ln>
          <a:effectLst/>
        </p:spPr>
      </p:pic>
      <p:pic>
        <p:nvPicPr>
          <p:cNvPr id="4" name="Google Shape;15;p13"/>
          <p:cNvPicPr preferRelativeResize="0"/>
          <p:nvPr/>
        </p:nvPicPr>
        <p:blipFill rotWithShape="1">
          <a:blip r:embed="rId3">
            <a:alphaModFix/>
          </a:blip>
          <a:srcRect/>
          <a:stretch/>
        </p:blipFill>
        <p:spPr>
          <a:xfrm>
            <a:off x="11748" y="431117"/>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smtClean="0"/>
              <a:t>INPUT DEVICES</a:t>
            </a:r>
            <a:endParaRPr lang="en-US" dirty="0"/>
          </a:p>
        </p:txBody>
      </p:sp>
      <p:sp>
        <p:nvSpPr>
          <p:cNvPr id="4" name="Content Placeholder 3"/>
          <p:cNvSpPr>
            <a:spLocks noGrp="1"/>
          </p:cNvSpPr>
          <p:nvPr>
            <p:ph idx="1"/>
          </p:nvPr>
        </p:nvSpPr>
        <p:spPr>
          <a:xfrm>
            <a:off x="457200" y="500042"/>
            <a:ext cx="7239000" cy="5955694"/>
          </a:xfrm>
        </p:spPr>
        <p:txBody>
          <a:bodyPr/>
          <a:lstStyle/>
          <a:p>
            <a:endParaRPr lang="en-US" dirty="0" smtClean="0"/>
          </a:p>
          <a:p>
            <a:endParaRPr lang="en-US" dirty="0" smtClean="0"/>
          </a:p>
          <a:p>
            <a:r>
              <a:rPr lang="en-IN" b="1" dirty="0" smtClean="0"/>
              <a:t>Universal Product Code</a:t>
            </a:r>
          </a:p>
          <a:p>
            <a:pPr algn="just"/>
            <a:r>
              <a:rPr lang="en-IN" b="1" dirty="0" smtClean="0"/>
              <a:t>voice recognition systems.</a:t>
            </a:r>
            <a:r>
              <a:rPr lang="en-IN" dirty="0" smtClean="0"/>
              <a:t> With OCR software and a scanner, you can convert paper documents into a word processing document on your computer without retyping or rekeying.</a:t>
            </a:r>
            <a:endParaRPr lang="en-IN" b="1" dirty="0" smtClean="0"/>
          </a:p>
          <a:p>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t>Memory and storage devices</a:t>
            </a:r>
            <a:endParaRPr lang="en-US" dirty="0"/>
          </a:p>
        </p:txBody>
      </p:sp>
      <p:sp>
        <p:nvSpPr>
          <p:cNvPr id="4" name="Content Placeholder 3"/>
          <p:cNvSpPr>
            <a:spLocks noGrp="1"/>
          </p:cNvSpPr>
          <p:nvPr>
            <p:ph idx="1"/>
          </p:nvPr>
        </p:nvSpPr>
        <p:spPr>
          <a:xfrm>
            <a:off x="457200" y="785794"/>
            <a:ext cx="7239000" cy="5669942"/>
          </a:xfrm>
        </p:spPr>
        <p:txBody>
          <a:bodyPr>
            <a:normAutofit/>
          </a:bodyPr>
          <a:lstStyle/>
          <a:p>
            <a:r>
              <a:rPr lang="en-IN" dirty="0" smtClean="0"/>
              <a:t>Memory and Storage Devices</a:t>
            </a:r>
          </a:p>
          <a:p>
            <a:r>
              <a:rPr lang="en-IN" dirty="0" smtClean="0"/>
              <a:t>As you add more memory and storage space to your computer.</a:t>
            </a:r>
          </a:p>
          <a:p>
            <a:r>
              <a:rPr lang="en-IN" dirty="0" smtClean="0"/>
              <a:t>To estimate the memory requirements of a multimedia project—the space required on a hard disk.</a:t>
            </a:r>
          </a:p>
          <a:p>
            <a:r>
              <a:rPr lang="en-IN" dirty="0" err="1" smtClean="0"/>
              <a:t>Color</a:t>
            </a:r>
            <a:r>
              <a:rPr lang="en-IN" dirty="0" smtClean="0"/>
              <a:t> images, text, sound bites, video clips, and the programming code that glues it all together require memory.</a:t>
            </a:r>
          </a:p>
          <a:p>
            <a:r>
              <a:rPr lang="en-IN" dirty="0" smtClean="0"/>
              <a:t>making multimedia, you will also need to allocate memory for storing and archiving working files used during production</a:t>
            </a:r>
            <a:endParaRPr lang="en-IN" dirty="0"/>
          </a:p>
        </p:txBody>
      </p:sp>
      <p:pic>
        <p:nvPicPr>
          <p:cNvPr id="5" name="Google Shape;15;p13"/>
          <p:cNvPicPr preferRelativeResize="0"/>
          <p:nvPr/>
        </p:nvPicPr>
        <p:blipFill rotWithShape="1">
          <a:blip r:embed="rId2">
            <a:alphaModFix/>
          </a:blip>
          <a:srcRect/>
          <a:stretch/>
        </p:blipFill>
        <p:spPr>
          <a:xfrm>
            <a:off x="11748" y="736434"/>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907" y="594142"/>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smtClean="0"/>
              <a:t>INPUT DEVICES</a:t>
            </a:r>
            <a:endParaRPr lang="en-US" dirty="0"/>
          </a:p>
        </p:txBody>
      </p:sp>
      <p:sp>
        <p:nvSpPr>
          <p:cNvPr id="4" name="Content Placeholder 3"/>
          <p:cNvSpPr>
            <a:spLocks noGrp="1"/>
          </p:cNvSpPr>
          <p:nvPr>
            <p:ph idx="1"/>
          </p:nvPr>
        </p:nvSpPr>
        <p:spPr>
          <a:xfrm>
            <a:off x="457200" y="500042"/>
            <a:ext cx="7239000" cy="5955694"/>
          </a:xfrm>
        </p:spPr>
        <p:txBody>
          <a:bodyPr/>
          <a:lstStyle/>
          <a:p>
            <a:endParaRPr lang="en-US" dirty="0" smtClean="0"/>
          </a:p>
          <a:p>
            <a:endParaRPr lang="en-US" dirty="0" smtClean="0"/>
          </a:p>
          <a:p>
            <a:pPr algn="just">
              <a:lnSpc>
                <a:spcPct val="150000"/>
              </a:lnSpc>
              <a:spcBef>
                <a:spcPts val="0"/>
              </a:spcBef>
            </a:pPr>
            <a:r>
              <a:rPr lang="en-IN" dirty="0" smtClean="0"/>
              <a:t>Most voice recognition systems currently available can trigger common menu events such  as Save, Open, Quit, and Print, and you can teach the system to recognize other commands that are more specific to your application</a:t>
            </a: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smtClean="0"/>
              <a:t>INPUT DEVICES</a:t>
            </a:r>
            <a:endParaRPr lang="en-US" dirty="0"/>
          </a:p>
        </p:txBody>
      </p:sp>
      <p:sp>
        <p:nvSpPr>
          <p:cNvPr id="4" name="Content Placeholder 3"/>
          <p:cNvSpPr>
            <a:spLocks noGrp="1"/>
          </p:cNvSpPr>
          <p:nvPr>
            <p:ph idx="1"/>
          </p:nvPr>
        </p:nvSpPr>
        <p:spPr>
          <a:xfrm>
            <a:off x="457200" y="500042"/>
            <a:ext cx="7239000" cy="5955694"/>
          </a:xfrm>
        </p:spPr>
        <p:txBody>
          <a:bodyPr/>
          <a:lstStyle/>
          <a:p>
            <a:endParaRPr lang="en-US" dirty="0" smtClean="0"/>
          </a:p>
          <a:p>
            <a:endParaRPr lang="en-US" dirty="0" smtClean="0"/>
          </a:p>
          <a:p>
            <a:pPr algn="just">
              <a:lnSpc>
                <a:spcPct val="150000"/>
              </a:lnSpc>
              <a:spcBef>
                <a:spcPts val="0"/>
              </a:spcBef>
            </a:pPr>
            <a:r>
              <a:rPr lang="en-IN" dirty="0" smtClean="0"/>
              <a:t>Most voice recognition systems currently available can trigger common menu events such  as Save, Open, Quit, and Print, and you can teach the system to recognize other commands that are more specific to your application.</a:t>
            </a:r>
          </a:p>
          <a:p>
            <a:r>
              <a:rPr lang="en-IN" dirty="0" smtClean="0"/>
              <a:t>The quality of your audio recordings is greatly affected by the </a:t>
            </a:r>
            <a:r>
              <a:rPr lang="en-IN" dirty="0" err="1" smtClean="0"/>
              <a:t>caliber</a:t>
            </a:r>
            <a:r>
              <a:rPr lang="en-IN" dirty="0" smtClean="0"/>
              <a:t> of your microphone and cables.</a:t>
            </a:r>
          </a:p>
          <a:p>
            <a:pPr algn="just">
              <a:lnSpc>
                <a:spcPct val="150000"/>
              </a:lnSpc>
              <a:spcBef>
                <a:spcPts val="0"/>
              </a:spcBef>
            </a:pP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smtClean="0"/>
              <a:t>OUTPUT DEVICES</a:t>
            </a:r>
            <a:endParaRPr lang="en-US" dirty="0"/>
          </a:p>
        </p:txBody>
      </p:sp>
      <p:sp>
        <p:nvSpPr>
          <p:cNvPr id="4" name="Content Placeholder 3"/>
          <p:cNvSpPr>
            <a:spLocks noGrp="1"/>
          </p:cNvSpPr>
          <p:nvPr>
            <p:ph idx="1"/>
          </p:nvPr>
        </p:nvSpPr>
        <p:spPr>
          <a:xfrm>
            <a:off x="457200" y="1071546"/>
            <a:ext cx="7239000" cy="5384190"/>
          </a:xfrm>
        </p:spPr>
        <p:txBody>
          <a:bodyPr/>
          <a:lstStyle/>
          <a:p>
            <a:pPr>
              <a:buNone/>
            </a:pPr>
            <a:endParaRPr lang="en-US" dirty="0" smtClean="0"/>
          </a:p>
          <a:p>
            <a:pPr algn="just"/>
            <a:r>
              <a:rPr lang="en-IN" u="sng" dirty="0" smtClean="0"/>
              <a:t>Output Devices</a:t>
            </a:r>
          </a:p>
          <a:p>
            <a:pPr algn="just"/>
            <a:r>
              <a:rPr lang="en-IN" dirty="0" smtClean="0"/>
              <a:t>Presentation of the audio and visual components of your multimedia project requires hardware.</a:t>
            </a:r>
          </a:p>
          <a:p>
            <a:pPr algn="just"/>
            <a:r>
              <a:rPr lang="en-IN" dirty="0" smtClean="0"/>
              <a:t>such as speakers, amplifiers, projectors, and motion video devices.</a:t>
            </a:r>
          </a:p>
          <a:p>
            <a:r>
              <a:rPr lang="en-IN" dirty="0" smtClean="0"/>
              <a:t>bass sounds become deeper and richer, and</a:t>
            </a:r>
          </a:p>
          <a:p>
            <a:r>
              <a:rPr lang="en-IN" dirty="0" smtClean="0"/>
              <a:t>even music sampled at low quality may sound acceptable.</a:t>
            </a:r>
          </a:p>
          <a:p>
            <a:pPr algn="just"/>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lstStyle/>
          <a:p>
            <a:pPr>
              <a:buNone/>
            </a:pPr>
            <a:endParaRPr lang="en-US" dirty="0" smtClean="0"/>
          </a:p>
          <a:p>
            <a:pPr algn="just"/>
            <a:r>
              <a:rPr lang="en-US" dirty="0"/>
              <a:t>As you add more memory and storage space to your computer, you can expect your computing needs and habits to keep pace, filling the new capacity. So enjoy the weeks that follow a memory storage upgrade or the addition of a gigabyte hard disk; the honeymoon will eventually end.</a:t>
            </a:r>
          </a:p>
          <a:p>
            <a:pPr algn="just"/>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92992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a:t>To estimate the memory requirements of a multimedia project—the space required on a hard disk, thumb drive, CD-ROM, or DVD, not the </a:t>
            </a:r>
            <a:r>
              <a:rPr lang="en-US" b="1" dirty="0"/>
              <a:t>random access memory (RAM) </a:t>
            </a:r>
            <a:r>
              <a:rPr lang="en-US" dirty="0"/>
              <a:t>used while your computer is running— you must have a sense of the project’s content and scope. Color images, text, sound bites, video clips, and the programming code that glues it all together require memory; if there are many of these elements, you will need even more. </a:t>
            </a:r>
          </a:p>
          <a:p>
            <a:pPr algn="just"/>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304511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a:t>If you are </a:t>
            </a:r>
            <a:r>
              <a:rPr lang="en-US" i="1" dirty="0"/>
              <a:t>making </a:t>
            </a:r>
            <a:r>
              <a:rPr lang="en-US" dirty="0"/>
              <a:t>multimedia, you will also need to </a:t>
            </a:r>
            <a:r>
              <a:rPr lang="en-US" dirty="0" err="1"/>
              <a:t>allo</a:t>
            </a:r>
            <a:r>
              <a:rPr lang="en-US" dirty="0"/>
              <a:t>- </a:t>
            </a:r>
            <a:r>
              <a:rPr lang="en-US" dirty="0" err="1"/>
              <a:t>cate</a:t>
            </a:r>
            <a:r>
              <a:rPr lang="en-US" dirty="0"/>
              <a:t> memory for storing and archiving working files used during </a:t>
            </a:r>
            <a:r>
              <a:rPr lang="en-US" dirty="0" err="1"/>
              <a:t>produc</a:t>
            </a:r>
            <a:r>
              <a:rPr lang="en-US" dirty="0"/>
              <a:t>- </a:t>
            </a:r>
            <a:r>
              <a:rPr lang="en-US" dirty="0" err="1"/>
              <a:t>tion</a:t>
            </a:r>
            <a:r>
              <a:rPr lang="en-US" dirty="0"/>
              <a:t>, original audio and video clips, edited pieces, and final mixed pieces</a:t>
            </a:r>
            <a:r>
              <a:rPr lang="en-US" dirty="0" smtClean="0"/>
              <a:t>,</a:t>
            </a:r>
            <a:r>
              <a:rPr lang="en-US" dirty="0"/>
              <a:t> production paperwork and correspondence, and at least one backup of your project files, with a second backup stored at another location.</a:t>
            </a:r>
          </a:p>
          <a:p>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751848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It is said that when John von Neumann, often called “the father of the computer,” was designing the ENIAC computer in 1945, there was an argument about how much memory this first computer should have. His colleagues appealed for more than the 2K Dr. von Neumann felt was </a:t>
            </a:r>
            <a:r>
              <a:rPr lang="en-US" dirty="0" err="1"/>
              <a:t>suf</a:t>
            </a:r>
            <a:r>
              <a:rPr lang="en-US" dirty="0"/>
              <a:t>- </a:t>
            </a:r>
            <a:r>
              <a:rPr lang="en-US" dirty="0" err="1"/>
              <a:t>ficient</a:t>
            </a:r>
            <a:r>
              <a:rPr lang="en-US" dirty="0"/>
              <a:t>. In the end, he capitulated and agreed to install 4K in the ENIAC, commenting “...but this is more memory than you will ever need.”</a:t>
            </a:r>
          </a:p>
          <a:p>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4229256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r>
              <a:rPr lang="en-US" b="1" i="1" dirty="0"/>
              <a:t>Random Access Memory (RAM)</a:t>
            </a:r>
          </a:p>
          <a:p>
            <a:pPr algn="just"/>
            <a:r>
              <a:rPr lang="en-US" dirty="0"/>
              <a:t>If you are faced with budget constraints, you can certainly produce a multimedia project on a slower or limited-memory computer. On the other hand, it is profoundly frustrating to face memory (RAM) shortages time after time, when you’re attempting to keep multiple applications and files open simultaneously. It is also frustrating to wait the extra seconds required of each editing step when working with multimedia material on a slow processor.</a:t>
            </a:r>
          </a:p>
          <a:p>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4234072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r>
              <a:rPr lang="en-US" b="1" i="1" dirty="0"/>
              <a:t>Random Access Memory (RAM)</a:t>
            </a:r>
          </a:p>
          <a:p>
            <a:pPr algn="just"/>
            <a:r>
              <a:rPr lang="en-US" dirty="0"/>
              <a:t>If you are faced with budget constraints, you can certainly produce a multimedia project on a slower or limited-memory computer. On the other hand, it is profoundly frustrating to face memory (RAM) shortages time after time, when you’re attempting to keep multiple applications and files open simultaneously. It is also frustrating to wait the extra seconds required of each editing step when working with multimedia material on a slow processor.</a:t>
            </a:r>
          </a:p>
          <a:p>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4011956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b="1" i="1" dirty="0"/>
              <a:t>Random Access Memory (RAM)</a:t>
            </a:r>
          </a:p>
          <a:p>
            <a:pPr algn="just"/>
            <a:r>
              <a:rPr lang="en-US" dirty="0"/>
              <a:t>In spite of all the marketing hype about processor speed, this speed is ineffective if not accompanied by sufficient RAM. A fast processor with- out enough RAM may waste processor cycles while it swaps needed </a:t>
            </a:r>
            <a:r>
              <a:rPr lang="en-US" dirty="0" err="1"/>
              <a:t>por</a:t>
            </a:r>
            <a:r>
              <a:rPr lang="en-US" dirty="0"/>
              <a:t>- </a:t>
            </a:r>
            <a:r>
              <a:rPr lang="en-US" dirty="0" err="1"/>
              <a:t>tions</a:t>
            </a:r>
            <a:r>
              <a:rPr lang="en-US" dirty="0"/>
              <a:t> of program code into and out of memory. In some cases, increasing available RAM may show more performance improvement on your system than upgrading the processor chip.</a:t>
            </a:r>
          </a:p>
          <a:p>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90491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t>Memory and storage devices</a:t>
            </a:r>
            <a:endParaRPr lang="en-US" dirty="0"/>
          </a:p>
        </p:txBody>
      </p:sp>
      <p:sp>
        <p:nvSpPr>
          <p:cNvPr id="4" name="Content Placeholder 3"/>
          <p:cNvSpPr>
            <a:spLocks noGrp="1"/>
          </p:cNvSpPr>
          <p:nvPr>
            <p:ph idx="1"/>
          </p:nvPr>
        </p:nvSpPr>
        <p:spPr>
          <a:xfrm>
            <a:off x="457200" y="785794"/>
            <a:ext cx="7239000" cy="5929354"/>
          </a:xfrm>
        </p:spPr>
        <p:txBody>
          <a:bodyPr>
            <a:normAutofit fontScale="92500" lnSpcReduction="20000"/>
          </a:bodyPr>
          <a:lstStyle/>
          <a:p>
            <a:pPr algn="just">
              <a:lnSpc>
                <a:spcPct val="150000"/>
              </a:lnSpc>
              <a:spcBef>
                <a:spcPts val="0"/>
              </a:spcBef>
            </a:pPr>
            <a:r>
              <a:rPr lang="en-IN" dirty="0" smtClean="0"/>
              <a:t>original audio and video clips, edited pieces, and final mixed pieces, production paperwork and correspondence, and at least one backup of your project files, with a second backup stored at another location.</a:t>
            </a:r>
            <a:endParaRPr lang="en-US" dirty="0" smtClean="0"/>
          </a:p>
          <a:p>
            <a:pPr algn="just">
              <a:lnSpc>
                <a:spcPct val="150000"/>
              </a:lnSpc>
              <a:spcBef>
                <a:spcPts val="0"/>
              </a:spcBef>
            </a:pPr>
            <a:r>
              <a:rPr lang="en-IN" dirty="0" smtClean="0"/>
              <a:t>Random Access Memory (RAM)</a:t>
            </a:r>
          </a:p>
          <a:p>
            <a:pPr algn="just">
              <a:lnSpc>
                <a:spcPct val="150000"/>
              </a:lnSpc>
              <a:spcBef>
                <a:spcPts val="0"/>
              </a:spcBef>
            </a:pPr>
            <a:r>
              <a:rPr lang="en-IN" dirty="0" smtClean="0"/>
              <a:t>Read-Only Memory (ROM)</a:t>
            </a:r>
          </a:p>
          <a:p>
            <a:pPr algn="just">
              <a:lnSpc>
                <a:spcPct val="150000"/>
              </a:lnSpc>
              <a:spcBef>
                <a:spcPts val="0"/>
              </a:spcBef>
            </a:pPr>
            <a:r>
              <a:rPr lang="en-IN" dirty="0" smtClean="0"/>
              <a:t>Hard Disks</a:t>
            </a:r>
          </a:p>
          <a:p>
            <a:pPr algn="just">
              <a:lnSpc>
                <a:spcPct val="150000"/>
              </a:lnSpc>
              <a:spcBef>
                <a:spcPts val="0"/>
              </a:spcBef>
            </a:pPr>
            <a:r>
              <a:rPr lang="en-IN" dirty="0" smtClean="0"/>
              <a:t>Flash Memory or Thumb Drives</a:t>
            </a:r>
          </a:p>
          <a:p>
            <a:pPr algn="just">
              <a:lnSpc>
                <a:spcPct val="150000"/>
              </a:lnSpc>
              <a:spcBef>
                <a:spcPts val="0"/>
              </a:spcBef>
            </a:pPr>
            <a:r>
              <a:rPr lang="en-IN" dirty="0" smtClean="0"/>
              <a:t>CD-ROM Discs</a:t>
            </a:r>
          </a:p>
          <a:p>
            <a:pPr algn="just">
              <a:lnSpc>
                <a:spcPct val="150000"/>
              </a:lnSpc>
              <a:spcBef>
                <a:spcPts val="0"/>
              </a:spcBef>
            </a:pPr>
            <a:r>
              <a:rPr lang="en-IN" dirty="0" smtClean="0"/>
              <a:t>Digital Versatile Discs (DVD)</a:t>
            </a:r>
          </a:p>
          <a:p>
            <a:pPr algn="just">
              <a:lnSpc>
                <a:spcPct val="150000"/>
              </a:lnSpc>
              <a:spcBef>
                <a:spcPts val="0"/>
              </a:spcBef>
            </a:pPr>
            <a:r>
              <a:rPr lang="en-IN" dirty="0" err="1" smtClean="0"/>
              <a:t>Blu</a:t>
            </a:r>
            <a:r>
              <a:rPr lang="en-IN" dirty="0" smtClean="0"/>
              <a:t>-ray Discs</a:t>
            </a: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b="1" i="1" dirty="0"/>
              <a:t>Read-Only Memory (ROM)</a:t>
            </a:r>
          </a:p>
          <a:p>
            <a:pPr algn="just"/>
            <a:r>
              <a:rPr lang="en-US" dirty="0"/>
              <a:t>Unlike RAM, </a:t>
            </a:r>
            <a:r>
              <a:rPr lang="en-US" b="1" dirty="0"/>
              <a:t>read-only memory (ROM) </a:t>
            </a:r>
            <a:r>
              <a:rPr lang="en-US" dirty="0"/>
              <a:t>is not </a:t>
            </a:r>
            <a:r>
              <a:rPr lang="en-US" i="1" dirty="0"/>
              <a:t>volatile. </a:t>
            </a:r>
            <a:r>
              <a:rPr lang="en-US" dirty="0"/>
              <a:t>When you turn off the power to a ROM chip, it will not forget, or lose its memory. ROM is typically used in computers to hold the small BIOS program that initially boots up the computer, and it is used in printers to hold built-in fonts. </a:t>
            </a:r>
            <a:r>
              <a:rPr lang="en-US" b="1" dirty="0"/>
              <a:t>Programmable ROMs </a:t>
            </a:r>
            <a:r>
              <a:rPr lang="en-US" dirty="0"/>
              <a:t>(called </a:t>
            </a:r>
            <a:r>
              <a:rPr lang="en-US" b="1" dirty="0"/>
              <a:t>EPROMs</a:t>
            </a:r>
            <a:r>
              <a:rPr lang="en-US" dirty="0"/>
              <a:t>) allow changes to be made that are not forgotten when power is turned off.</a:t>
            </a:r>
          </a:p>
          <a:p>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4057835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fontScale="92500"/>
          </a:bodyPr>
          <a:lstStyle/>
          <a:p>
            <a:pPr>
              <a:buNone/>
            </a:pPr>
            <a:endParaRPr lang="en-US" dirty="0" smtClean="0"/>
          </a:p>
          <a:p>
            <a:pPr algn="just"/>
            <a:r>
              <a:rPr lang="en-US" b="1" i="1" dirty="0"/>
              <a:t>Hard Disks</a:t>
            </a:r>
          </a:p>
          <a:p>
            <a:pPr algn="just"/>
            <a:r>
              <a:rPr lang="en-US" dirty="0"/>
              <a:t>Adequate storage space for your production environment can be provided by large-capacity hard disks, server-mounted on a network. As multi- media has reached consumer desktops, makers of hard disks have built smaller-profile, larger-capacity, faster, and less-expensive hard disks. As network and Internet servers drive the demand for centralized data storage requiring </a:t>
            </a:r>
            <a:r>
              <a:rPr lang="en-US" b="1" dirty="0"/>
              <a:t>terabytes </a:t>
            </a:r>
            <a:r>
              <a:rPr lang="en-US" dirty="0"/>
              <a:t>(one trillion bytes), hard disks are often configured into fail-proof redundant arrays offering built-in protection against crashes.</a:t>
            </a:r>
          </a:p>
          <a:p>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662592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b="1" i="1" dirty="0"/>
              <a:t>Flash Memory or Thumb Drives</a:t>
            </a:r>
          </a:p>
          <a:p>
            <a:pPr algn="just"/>
            <a:r>
              <a:rPr lang="en-US" dirty="0"/>
              <a:t>These flash memory data storage devices are about the size of a thin </a:t>
            </a:r>
            <a:r>
              <a:rPr lang="en-US" dirty="0" err="1"/>
              <a:t>ciga</a:t>
            </a:r>
            <a:r>
              <a:rPr lang="en-US" dirty="0"/>
              <a:t>- </a:t>
            </a:r>
            <a:r>
              <a:rPr lang="en-US" dirty="0" err="1"/>
              <a:t>rette</a:t>
            </a:r>
            <a:r>
              <a:rPr lang="en-US" dirty="0"/>
              <a:t> lighter and can be integrated with USB or FireWire interfaces to store from eight megabytes to several GB of data. They are available in every color of the rainbow, are extremely portable, and, because they have fewer moving parts, are more reliable than disk drives. </a:t>
            </a: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724337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Consisting of a small printed circuit board encased in a sturdy metal or plastic casing with a USB connector covered with a cap, the flash drive is trendy as a status symbol, and convenient to use. This same solid-state storage is used in digital cameras, cell phones, and audio recording devices, and for solid- state hard drives (no spinning platters or moving parts) that are found in some netbooks and other handheld devices.</a:t>
            </a:r>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343590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fontScale="92500" lnSpcReduction="20000"/>
          </a:bodyPr>
          <a:lstStyle/>
          <a:p>
            <a:pPr>
              <a:buNone/>
            </a:pPr>
            <a:endParaRPr lang="en-US" dirty="0" smtClean="0"/>
          </a:p>
          <a:p>
            <a:r>
              <a:rPr lang="en-US" b="1" i="1" dirty="0"/>
              <a:t>CD-ROM Discs</a:t>
            </a:r>
          </a:p>
          <a:p>
            <a:pPr algn="just"/>
            <a:r>
              <a:rPr lang="en-US" b="1" dirty="0"/>
              <a:t>Compact disc read-only memory (CD-ROM) </a:t>
            </a:r>
            <a:r>
              <a:rPr lang="en-US" dirty="0"/>
              <a:t>players have become an integral part of the multimedia development workstation and are an important delivery vehicle for mass-produced projects. A wide variety of developer utilities, graphic backgrounds, stock photography and sounds, applications, games, reference texts, and educational software are available on this medium. CD-ROM players have typically been very slow to access and transmit data (150 </a:t>
            </a:r>
            <a:r>
              <a:rPr lang="en-US" dirty="0" err="1"/>
              <a:t>KBps</a:t>
            </a:r>
            <a:r>
              <a:rPr lang="en-US" dirty="0"/>
              <a:t>, which is the speed required of consumer Audio CDs), but developments have led to double-, triple-, quadruple- speed, 24x, 48x, and 56x drives designed specifically for computer (not Red Book Audio) use. </a:t>
            </a:r>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774255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These faster drives spool up like washing machines on the spin cycle and can be somewhat noisy, especially if the inserted compact disc is not evenly balanced. With a compact disc recorder, you can make your own CDs, using CD-recordable (CD-R) blank discs to create a CD in most formats of CD-ROM and CD-Audio (see Chapter 4). Soft- ware, such as Roxio’s Toast and Easy CD Creator, lets you organize files on your hard disk(s) into a “virtual” structure, and then writes them to the CD in that order. </a:t>
            </a:r>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954592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87868"/>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CD-R discs are manufactured differently than normal CDs but can play in any CD-Audio or CD-ROM player. These write- once, enhanced CDs make excellent high-capacity file archives and are used extensively by multimedia developers for pre-mastering and testing CD-ROM projects and titles. Because they have become very inexpensive, they are also used for short-run distribution of finished multimedia </a:t>
            </a:r>
            <a:r>
              <a:rPr lang="en-US" dirty="0" err="1"/>
              <a:t>proj</a:t>
            </a:r>
            <a:r>
              <a:rPr lang="en-US" dirty="0"/>
              <a:t>- </a:t>
            </a:r>
            <a:r>
              <a:rPr lang="en-US" dirty="0" err="1"/>
              <a:t>ects</a:t>
            </a:r>
            <a:r>
              <a:rPr lang="en-US" dirty="0"/>
              <a:t> and data backup. A CD-RW (read and write) recorder can rewrite 700MB of data to a CD-RW disc about 1,000 times.</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348532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r>
              <a:rPr lang="en-US" b="1" i="1" dirty="0"/>
              <a:t>Digital Versatile Discs (DVD)</a:t>
            </a:r>
          </a:p>
          <a:p>
            <a:pPr algn="just"/>
            <a:r>
              <a:rPr lang="en-US" dirty="0"/>
              <a:t>In December 1995, nine major electronics companies (Toshiba, Matsushita, Sony, Philips, Time Warner, Pioneer, JVC, Hitachi, and </a:t>
            </a:r>
            <a:r>
              <a:rPr lang="en-US" dirty="0" smtClean="0"/>
              <a:t>Mitsubishi </a:t>
            </a:r>
            <a:r>
              <a:rPr lang="en-US" dirty="0"/>
              <a:t>Electric) agreed to promote a new optical disc technology for distribution of multimedia and feature-length movies called </a:t>
            </a:r>
            <a:r>
              <a:rPr lang="en-US" b="1" dirty="0"/>
              <a:t>Digital Versatile Disc (DVD) </a:t>
            </a:r>
            <a:r>
              <a:rPr lang="en-US" dirty="0"/>
              <a:t>(see Table 7-3).With a DVD capable not only of gigabyte storage capacity but also full-motion video (MPEG2) and high-quality audio in surround sound, this is an excellent medium for delivery of multimedia projects. </a:t>
            </a:r>
          </a:p>
          <a:p>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4125529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r>
              <a:rPr lang="en-US" b="1" i="1" dirty="0"/>
              <a:t>Digital Versatile Discs (DVD)</a:t>
            </a:r>
          </a:p>
          <a:p>
            <a:pPr algn="just"/>
            <a:r>
              <a:rPr lang="en-US" dirty="0"/>
              <a:t>In December 1995, nine major electronics companies (Toshiba, Matsushita, Sony, Philips, Time Warner, Pioneer, JVC, Hitachi, and </a:t>
            </a:r>
            <a:r>
              <a:rPr lang="en-US" dirty="0" smtClean="0"/>
              <a:t>Mitsubishi </a:t>
            </a:r>
            <a:r>
              <a:rPr lang="en-US" dirty="0"/>
              <a:t>Electric) agreed to promote a new optical disc technology for distribution of multimedia and feature-length movies called </a:t>
            </a:r>
            <a:r>
              <a:rPr lang="en-US" b="1" dirty="0"/>
              <a:t>Digital Versatile Disc (DVD) </a:t>
            </a:r>
            <a:r>
              <a:rPr lang="en-US" dirty="0"/>
              <a:t>(see Table 7-3).With a DVD capable not only of gigabyte storage capacity but also full-motion video (MPEG2) and high-quality audio in surround sound, this is an excellent medium for delivery of multimedia projects. </a:t>
            </a:r>
          </a:p>
          <a:p>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812218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r>
              <a:rPr lang="en-US" b="1" i="1" dirty="0"/>
              <a:t>Digital Versatile Discs (DVD)</a:t>
            </a:r>
          </a:p>
          <a:p>
            <a:pPr algn="just"/>
            <a:r>
              <a:rPr lang="en-US" dirty="0"/>
              <a:t>In December 1995, nine major electronics companies (Toshiba, Matsushita, Sony, Philips, Time Warner, Pioneer, JVC, Hitachi, and </a:t>
            </a:r>
            <a:r>
              <a:rPr lang="en-US" dirty="0" smtClean="0"/>
              <a:t>Mitsubishi </a:t>
            </a:r>
            <a:r>
              <a:rPr lang="en-US" dirty="0"/>
              <a:t>Electric) agreed to promote a new optical disc technology for distribution of multimedia and feature-length movies called </a:t>
            </a:r>
            <a:r>
              <a:rPr lang="en-US" b="1" dirty="0"/>
              <a:t>Digital Versatile Disc (DVD) </a:t>
            </a:r>
            <a:r>
              <a:rPr lang="en-US" dirty="0"/>
              <a:t>(see Table 7-3).With a DVD capable not only of gigabyte storage capacity but also full-motion video (MPEG2) and high-quality audio in surround sound, this is an excellent medium for delivery of multimedia projects. </a:t>
            </a:r>
          </a:p>
          <a:p>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812218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t>Memory and storage devices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r>
              <a:rPr lang="en-IN" dirty="0" smtClean="0"/>
              <a:t>Driven by the implementation of High Definition TV (HDTV) and by the motion picture industry, a new technology was needed to increase storage capacity and throughput beyond DVD.</a:t>
            </a: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Commercial multimedia projects will become more expensive to produce, however, as consumers’ performance expectations rise. There are three types of DVD, including DVD-Read Write, </a:t>
            </a:r>
            <a:r>
              <a:rPr lang="en-US" b="1" dirty="0"/>
              <a:t>DVD-Video</a:t>
            </a:r>
            <a:r>
              <a:rPr lang="en-US" dirty="0"/>
              <a:t>, and </a:t>
            </a:r>
            <a:r>
              <a:rPr lang="en-US" b="1" dirty="0"/>
              <a:t>DVD-ROM</a:t>
            </a:r>
            <a:r>
              <a:rPr lang="en-US" dirty="0"/>
              <a:t>. These types reflect marketing channels, not the technology.</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744293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b="1" i="1" dirty="0"/>
              <a:t>Blu-ray Discs</a:t>
            </a:r>
          </a:p>
          <a:p>
            <a:pPr algn="just"/>
            <a:r>
              <a:rPr lang="en-US" dirty="0"/>
              <a:t>Driven by the implementation of </a:t>
            </a:r>
            <a:r>
              <a:rPr lang="en-US" b="1" dirty="0"/>
              <a:t>High Definition TV (HDTV) </a:t>
            </a:r>
            <a:r>
              <a:rPr lang="en-US" dirty="0"/>
              <a:t>and by the motion picture industry, a new technology was needed to increase storage capacity and throughput beyond DVD. Two competing and incompatible solutions were promoted and a war was fought in the marketplace between HD-DVD, backed by Toshiba, and </a:t>
            </a:r>
            <a:r>
              <a:rPr lang="en-US" b="1" dirty="0"/>
              <a:t>Blu-ray</a:t>
            </a:r>
            <a:r>
              <a:rPr lang="en-US" dirty="0"/>
              <a:t>, backed by Sony</a:t>
            </a:r>
            <a:r>
              <a:rPr lang="en-US" dirty="0" smtClean="0"/>
              <a:t>..</a:t>
            </a: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602837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Memory and Storage Devices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By 2008, Toshiba had sold about one million HD-DVD players, but Sony had sold close to ten million Blu-ray players, which were also included in popular PlayStation game machines. Toshiba announced it was quitting.</a:t>
            </a:r>
          </a:p>
          <a:p>
            <a:pPr algn="just"/>
            <a:r>
              <a:rPr lang="en-US" dirty="0"/>
              <a:t>Blu-ray is promoted not only for high definition television recording and high definition video distribution, but also for high definition cam- </a:t>
            </a:r>
            <a:r>
              <a:rPr lang="en-US" dirty="0" err="1"/>
              <a:t>corder</a:t>
            </a:r>
            <a:r>
              <a:rPr lang="en-US" dirty="0"/>
              <a:t> archiving, mass data storage, and digital asset management and pro- </a:t>
            </a:r>
            <a:r>
              <a:rPr lang="en-US" dirty="0" err="1"/>
              <a:t>fessional</a:t>
            </a:r>
            <a:r>
              <a:rPr lang="en-US" dirty="0"/>
              <a:t> storage when used as a recording medium in BD-R </a:t>
            </a:r>
            <a:r>
              <a:rPr lang="en-US" dirty="0" smtClean="0"/>
              <a:t>format.</a:t>
            </a: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912820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Text Editing and Word Processing Tools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A </a:t>
            </a:r>
            <a:r>
              <a:rPr lang="en-US" b="1" dirty="0"/>
              <a:t>word processor </a:t>
            </a:r>
            <a:r>
              <a:rPr lang="en-US" dirty="0"/>
              <a:t>is usually the first software tool computer users learn. From letters, invoices, and storyboards to project content, your word processor may also be your most often used tool, as you design and build a multimedia project. The better your </a:t>
            </a:r>
            <a:r>
              <a:rPr lang="en-US" b="1" dirty="0"/>
              <a:t>keyboarding </a:t>
            </a:r>
            <a:r>
              <a:rPr lang="en-US" dirty="0"/>
              <a:t>or typing skills, the easier and more efficient your multimedia day-to-day life will be.</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430977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Text Editing and Word Processing Tools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Typically, an office or workgroup will choose a single word </a:t>
            </a:r>
            <a:r>
              <a:rPr lang="en-US" dirty="0" err="1"/>
              <a:t>proces</a:t>
            </a:r>
            <a:r>
              <a:rPr lang="en-US" dirty="0"/>
              <a:t>- </a:t>
            </a:r>
            <a:r>
              <a:rPr lang="en-US" dirty="0" err="1"/>
              <a:t>sor</a:t>
            </a:r>
            <a:r>
              <a:rPr lang="en-US" dirty="0"/>
              <a:t> to share documents in a standard format. And most often, that word processor comes bundled in an </a:t>
            </a:r>
            <a:r>
              <a:rPr lang="en-US" b="1" dirty="0"/>
              <a:t>office suite </a:t>
            </a:r>
            <a:r>
              <a:rPr lang="en-US" dirty="0"/>
              <a:t>that might include spread- sheet, database, e-mail, web browser, and presentation applications.</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429174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Text Editing and Word Processing Tools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Typically, an office or workgroup will choose a single word </a:t>
            </a:r>
            <a:r>
              <a:rPr lang="en-US" dirty="0" err="1"/>
              <a:t>proces</a:t>
            </a:r>
            <a:r>
              <a:rPr lang="en-US" dirty="0"/>
              <a:t>- </a:t>
            </a:r>
            <a:r>
              <a:rPr lang="en-US" dirty="0" err="1"/>
              <a:t>sor</a:t>
            </a:r>
            <a:r>
              <a:rPr lang="en-US" dirty="0"/>
              <a:t> to share documents in a standard format. And most often, that word processor comes bundled in an </a:t>
            </a:r>
            <a:r>
              <a:rPr lang="en-US" b="1" dirty="0"/>
              <a:t>office suite </a:t>
            </a:r>
            <a:r>
              <a:rPr lang="en-US" dirty="0"/>
              <a:t>that might include spread- sheet, database, e-mail, web browser, and presentation applications</a:t>
            </a:r>
            <a:r>
              <a:rPr lang="en-US" dirty="0" smtClean="0"/>
              <a:t>. </a:t>
            </a:r>
            <a:r>
              <a:rPr lang="en-US" dirty="0"/>
              <a:t>Word processors such as Microsoft Word and WordPerfect are power- </a:t>
            </a:r>
            <a:r>
              <a:rPr lang="en-US" dirty="0" err="1"/>
              <a:t>ful</a:t>
            </a:r>
            <a:r>
              <a:rPr lang="en-US" dirty="0"/>
              <a:t> applications that include spell checkers, table formatters, thesauruses, and prebuilt templates for letters, résumés, purchase orders, and other common documents.</a:t>
            </a:r>
          </a:p>
          <a:p>
            <a:pPr algn="just"/>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947044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Text Editing and Word Processing Tools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Many developers have begun to use </a:t>
            </a:r>
            <a:r>
              <a:rPr lang="en-US" dirty="0" err="1"/>
              <a:t>OpenOffice</a:t>
            </a:r>
            <a:r>
              <a:rPr lang="en-US" dirty="0"/>
              <a:t> (www.openoffice.org) for word processing, spreadsheets, presentations, graphics, databases, and more. It can be downloaded and used completely free of charge for any purpose and is available in many languages. </a:t>
            </a:r>
          </a:p>
        </p:txBody>
      </p:sp>
      <p:pic>
        <p:nvPicPr>
          <p:cNvPr id="5" name="image311.jpeg"/>
          <p:cNvPicPr/>
          <p:nvPr/>
        </p:nvPicPr>
        <p:blipFill>
          <a:blip r:embed="rId2" cstate="print"/>
          <a:stretch>
            <a:fillRect/>
          </a:stretch>
        </p:blipFill>
        <p:spPr>
          <a:xfrm>
            <a:off x="3059832" y="4797152"/>
            <a:ext cx="2924328" cy="936104"/>
          </a:xfrm>
          <a:prstGeom prst="rect">
            <a:avLst/>
          </a:prstGeom>
        </p:spPr>
      </p:pic>
      <p:pic>
        <p:nvPicPr>
          <p:cNvPr id="6" name="Google Shape;15;p13"/>
          <p:cNvPicPr preferRelativeResize="0"/>
          <p:nvPr/>
        </p:nvPicPr>
        <p:blipFill rotWithShape="1">
          <a:blip r:embed="rId3">
            <a:alphaModFix/>
          </a:blip>
          <a:srcRect/>
          <a:stretch/>
        </p:blipFill>
        <p:spPr>
          <a:xfrm>
            <a:off x="0" y="125802"/>
            <a:ext cx="755576" cy="610630"/>
          </a:xfrm>
          <a:prstGeom prst="rect">
            <a:avLst/>
          </a:prstGeom>
          <a:noFill/>
          <a:ln>
            <a:noFill/>
          </a:ln>
        </p:spPr>
      </p:pic>
      <p:pic>
        <p:nvPicPr>
          <p:cNvPr id="7" name="Picture 6"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39216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Animation, Video, and Digital Movie Tools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Animations and digital video movies are sequences of bitmapped graphic scenes (</a:t>
            </a:r>
            <a:r>
              <a:rPr lang="en-US" b="1" dirty="0"/>
              <a:t>frames</a:t>
            </a:r>
            <a:r>
              <a:rPr lang="en-US" dirty="0"/>
              <a:t>), rapidly played back. But animations can also be made within the authoring system by rapidly changing the location of objects, or </a:t>
            </a:r>
            <a:r>
              <a:rPr lang="en-US" b="1" dirty="0"/>
              <a:t>sprites</a:t>
            </a:r>
            <a:r>
              <a:rPr lang="en-US" dirty="0"/>
              <a:t>, to generate an appearance of motion. Most authoring tools adopt either a frame- or object-oriented approach to animation, but rarely both.</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8118528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Animation, Video, and Digital Movie Tools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To make movies from video, you may need special hardware to convert an analog video signal to digital data. Macs and PCs with FireWire (IEEE 1394) or USB ports can import digital video directly from digital cam- </a:t>
            </a:r>
            <a:r>
              <a:rPr lang="en-US" dirty="0" err="1"/>
              <a:t>corders</a:t>
            </a:r>
            <a:r>
              <a:rPr lang="en-US" dirty="0"/>
              <a:t>. Moviemaking tools such as Premiere, Final Cut Pro, </a:t>
            </a:r>
            <a:r>
              <a:rPr lang="en-US" dirty="0" err="1"/>
              <a:t>VideoShop</a:t>
            </a:r>
            <a:r>
              <a:rPr lang="en-US" dirty="0"/>
              <a:t>, and </a:t>
            </a:r>
            <a:r>
              <a:rPr lang="en-US" dirty="0" err="1"/>
              <a:t>MediaStudio</a:t>
            </a:r>
            <a:r>
              <a:rPr lang="en-US" dirty="0"/>
              <a:t> Pro let you edit and assemble video clips captured from camera, tape, other digitized movie segments, animations, scanned images, and from digitized audio or MIDI files</a:t>
            </a:r>
            <a:r>
              <a:rPr lang="en-US" dirty="0" smtClean="0"/>
              <a:t>..</a:t>
            </a: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32400789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Animation, Video, and Digital Movie Tools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The completed clip, often with added transition and visual effects, can then be played back—either stand- alone or windowed within your project</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3295203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err="1" smtClean="0"/>
              <a:t>Whats</a:t>
            </a:r>
            <a:r>
              <a:rPr lang="en-US" dirty="0" smtClean="0"/>
              <a:t> you need software</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r>
              <a:rPr lang="en-IN" dirty="0" smtClean="0"/>
              <a:t>What You Need: Software</a:t>
            </a:r>
          </a:p>
          <a:p>
            <a:pPr algn="just">
              <a:lnSpc>
                <a:spcPct val="150000"/>
              </a:lnSpc>
              <a:spcBef>
                <a:spcPts val="0"/>
              </a:spcBef>
            </a:pPr>
            <a:r>
              <a:rPr lang="en-IN" dirty="0" smtClean="0"/>
              <a:t>have to be a programmer.</a:t>
            </a:r>
          </a:p>
          <a:p>
            <a:pPr algn="just">
              <a:lnSpc>
                <a:spcPct val="150000"/>
              </a:lnSpc>
              <a:spcBef>
                <a:spcPts val="0"/>
              </a:spcBef>
            </a:pPr>
            <a:r>
              <a:rPr lang="en-IN" dirty="0" smtClean="0"/>
              <a:t>computer scientist to make multimedia work for you.</a:t>
            </a:r>
          </a:p>
          <a:p>
            <a:pPr algn="just">
              <a:lnSpc>
                <a:spcPct val="150000"/>
              </a:lnSpc>
              <a:spcBef>
                <a:spcPts val="0"/>
              </a:spcBef>
            </a:pPr>
            <a:r>
              <a:rPr lang="en-IN" dirty="0" smtClean="0"/>
              <a:t>AIF format, you should know that you’re getting digitized sound.</a:t>
            </a:r>
          </a:p>
          <a:p>
            <a:pPr algn="just">
              <a:lnSpc>
                <a:spcPct val="150000"/>
              </a:lnSpc>
              <a:spcBef>
                <a:spcPts val="0"/>
              </a:spcBef>
              <a:buNone/>
            </a:pPr>
            <a:endParaRPr lang="en-IN" dirty="0" smtClean="0"/>
          </a:p>
          <a:p>
            <a:pPr algn="just">
              <a:lnSpc>
                <a:spcPct val="150000"/>
              </a:lnSpc>
              <a:spcBef>
                <a:spcPts val="0"/>
              </a:spcBef>
            </a:pPr>
            <a:endParaRPr lang="en-IN" dirty="0" smtClean="0"/>
          </a:p>
          <a:p>
            <a:pPr algn="just">
              <a:lnSpc>
                <a:spcPct val="150000"/>
              </a:lnSpc>
              <a:spcBef>
                <a:spcPts val="0"/>
              </a:spcBef>
            </a:pP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Animation, Video, and Digital Movie Tools</a:t>
            </a:r>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pPr algn="just"/>
            <a:r>
              <a:rPr lang="en-US" b="1" i="1" dirty="0"/>
              <a:t>TIP	</a:t>
            </a:r>
            <a:r>
              <a:rPr lang="en-US" i="1" dirty="0"/>
              <a:t>Because digital movie data must stream rapidly and without interruption from your disk drive, be sure that you defragment and optimize your disk with a utility such as Norton’s speed disk before recording and playing back your movie files. If your movie file is fragmented, the read head of the disk drive may need to pause sending data while it physically moves to wildly different locations on the disk; a defragmented file lets the head read sequentially from one adjoining sector to the next. Use disk optimizing utilities with caution, however: accidents have been known to happen, causing permanent data loss.</a:t>
            </a: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1299349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The Stages of a Multimedia Project      </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Most multimedia and web projects must be undertaken in stages. Some stages should be completed before other stages begin, and some stages may be skipped or combined. Here are the four basic stages in a multimedia project:</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3575891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The Stages of a Multimedia Project      </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Most multimedia and web projects must be undertaken in stages. Some stages should be completed before other stages begin, and some stages may be skipped or combined. Here are the four basic stages in a multimedia project:</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21120603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The Stages of a Multimedia Project      </a:t>
            </a:r>
            <a:endParaRPr lang="en-US" dirty="0"/>
          </a:p>
        </p:txBody>
      </p:sp>
      <p:sp>
        <p:nvSpPr>
          <p:cNvPr id="4" name="Content Placeholder 3"/>
          <p:cNvSpPr>
            <a:spLocks noGrp="1"/>
          </p:cNvSpPr>
          <p:nvPr>
            <p:ph idx="1"/>
          </p:nvPr>
        </p:nvSpPr>
        <p:spPr>
          <a:xfrm>
            <a:off x="457200" y="1071546"/>
            <a:ext cx="7239000" cy="5384190"/>
          </a:xfrm>
        </p:spPr>
        <p:txBody>
          <a:bodyPr>
            <a:normAutofit fontScale="70000" lnSpcReduction="20000"/>
          </a:bodyPr>
          <a:lstStyle/>
          <a:p>
            <a:pPr>
              <a:buNone/>
            </a:pPr>
            <a:endParaRPr lang="en-US" dirty="0" smtClean="0"/>
          </a:p>
          <a:p>
            <a:pPr lvl="0" algn="just">
              <a:lnSpc>
                <a:spcPct val="170000"/>
              </a:lnSpc>
            </a:pPr>
            <a:r>
              <a:rPr lang="en-US" b="1" dirty="0"/>
              <a:t>Planning and costing	</a:t>
            </a:r>
            <a:r>
              <a:rPr lang="en-US" dirty="0"/>
              <a:t>A project always begins with an idea or </a:t>
            </a:r>
            <a:r>
              <a:rPr lang="en-US" dirty="0" smtClean="0"/>
              <a:t>a need </a:t>
            </a:r>
            <a:r>
              <a:rPr lang="en-US" dirty="0"/>
              <a:t>that you then refine by outlining its messages and objectives. Identify how you will make each message and objective work within your authoring system. Before you begin developing, plan out the writing skills, graphic art, music, video, and other multimedia </a:t>
            </a:r>
            <a:r>
              <a:rPr lang="en-US" dirty="0" err="1"/>
              <a:t>exper</a:t>
            </a:r>
            <a:r>
              <a:rPr lang="en-US" dirty="0"/>
              <a:t>- </a:t>
            </a:r>
            <a:r>
              <a:rPr lang="en-US" dirty="0" err="1"/>
              <a:t>tise</a:t>
            </a:r>
            <a:r>
              <a:rPr lang="en-US" dirty="0"/>
              <a:t> that you will require. Develop a creative “</a:t>
            </a:r>
            <a:r>
              <a:rPr lang="en-US" b="1" dirty="0"/>
              <a:t>look and feel</a:t>
            </a:r>
            <a:r>
              <a:rPr lang="en-US" dirty="0"/>
              <a:t>” (what a user sees on a screen and how he or she interacts with it), as well as a structure and a navigational system that will allow the viewer to visit the messages and content. Estimate the time you’ll need to do all the elements, and then prepare a budget.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2866336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The Stages of a Multimedia Project      </a:t>
            </a:r>
            <a:endParaRPr lang="en-US" dirty="0"/>
          </a:p>
        </p:txBody>
      </p:sp>
      <p:sp>
        <p:nvSpPr>
          <p:cNvPr id="4" name="Content Placeholder 3"/>
          <p:cNvSpPr>
            <a:spLocks noGrp="1"/>
          </p:cNvSpPr>
          <p:nvPr>
            <p:ph idx="1"/>
          </p:nvPr>
        </p:nvSpPr>
        <p:spPr>
          <a:xfrm>
            <a:off x="457200" y="1071546"/>
            <a:ext cx="7239000" cy="5384190"/>
          </a:xfrm>
        </p:spPr>
        <p:txBody>
          <a:bodyPr>
            <a:normAutofit fontScale="85000" lnSpcReduction="10000"/>
          </a:bodyPr>
          <a:lstStyle/>
          <a:p>
            <a:pPr>
              <a:buNone/>
            </a:pPr>
            <a:endParaRPr lang="en-US" dirty="0" smtClean="0"/>
          </a:p>
          <a:p>
            <a:pPr algn="just"/>
            <a:r>
              <a:rPr lang="en-US" dirty="0"/>
              <a:t>Work up a short </a:t>
            </a:r>
            <a:r>
              <a:rPr lang="en-US" b="1" dirty="0" smtClean="0"/>
              <a:t>prototype</a:t>
            </a:r>
            <a:r>
              <a:rPr lang="en-US" dirty="0" smtClean="0"/>
              <a:t> or </a:t>
            </a:r>
            <a:r>
              <a:rPr lang="en-US" b="1" dirty="0"/>
              <a:t>proof-of-concept</a:t>
            </a:r>
            <a:r>
              <a:rPr lang="en-US" dirty="0"/>
              <a:t>, a simple, working example to demonstrate whether or not your idea is feasible. The ease with which you can create materials with today’s production and authoring tools tempts new developers to immediately move into production—jumping in before planning. This often results in false starts and wasted time and, in the long run, higher development cost. The more time you spend getting a handle on your project by defining its content and structure in the beginning, the faster you can later build it, and the less reworking and rearranging will be required midstream. Think it through before you start! Your creative ideas and trials will grow into</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2192117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The Stages of a Multimedia Project      </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smtClean="0"/>
              <a:t>screens </a:t>
            </a:r>
            <a:r>
              <a:rPr lang="en-US" dirty="0"/>
              <a:t>and buttons (or the look and feel), and your proof-of-concept will help you test whether your ideas will work. You may discover that by breaking the rules, you can invent something terrific!</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0816938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The Stages of a Multimedia Project      </a:t>
            </a:r>
            <a:endParaRPr lang="en-US" dirty="0"/>
          </a:p>
        </p:txBody>
      </p:sp>
      <p:sp>
        <p:nvSpPr>
          <p:cNvPr id="4" name="Content Placeholder 3"/>
          <p:cNvSpPr>
            <a:spLocks noGrp="1"/>
          </p:cNvSpPr>
          <p:nvPr>
            <p:ph idx="1"/>
          </p:nvPr>
        </p:nvSpPr>
        <p:spPr>
          <a:xfrm>
            <a:off x="457200" y="1071546"/>
            <a:ext cx="7239000" cy="5384190"/>
          </a:xfrm>
        </p:spPr>
        <p:txBody>
          <a:bodyPr>
            <a:normAutofit fontScale="92500" lnSpcReduction="20000"/>
          </a:bodyPr>
          <a:lstStyle/>
          <a:p>
            <a:pPr>
              <a:buNone/>
            </a:pPr>
            <a:endParaRPr lang="en-US" dirty="0" smtClean="0"/>
          </a:p>
          <a:p>
            <a:pPr lvl="0"/>
            <a:r>
              <a:rPr lang="en-US" b="1" dirty="0"/>
              <a:t>Designing and producing	</a:t>
            </a:r>
            <a:r>
              <a:rPr lang="en-US" dirty="0"/>
              <a:t>Perform each of the planned tasks</a:t>
            </a:r>
          </a:p>
          <a:p>
            <a:r>
              <a:rPr lang="en-US" dirty="0"/>
              <a:t>to create a finished product. During this stage, there may be many feedback cycles with a client until the client is happy.</a:t>
            </a:r>
          </a:p>
          <a:p>
            <a:pPr lvl="0"/>
            <a:r>
              <a:rPr lang="en-US" b="1" dirty="0"/>
              <a:t>Testing	</a:t>
            </a:r>
            <a:r>
              <a:rPr lang="en-US" dirty="0"/>
              <a:t>Test your programs to make sure that they meet the</a:t>
            </a:r>
          </a:p>
          <a:p>
            <a:r>
              <a:rPr lang="en-US" dirty="0"/>
              <a:t>objectives of your project, work properly on the intended delivery platforms, and meet the needs of your client or end user.</a:t>
            </a:r>
          </a:p>
          <a:p>
            <a:pPr lvl="0"/>
            <a:r>
              <a:rPr lang="en-US" b="1" dirty="0"/>
              <a:t>Delivering	</a:t>
            </a:r>
            <a:r>
              <a:rPr lang="en-US" dirty="0"/>
              <a:t>Package and deliver the project to the end user. Be</a:t>
            </a:r>
          </a:p>
          <a:p>
            <a:r>
              <a:rPr lang="en-US" dirty="0"/>
              <a:t>prepared to follow up over time with tweaks, repairs, and upgrades</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31606730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intangible elements needed to make good multimedia.</a:t>
            </a:r>
            <a:endParaRPr lang="en-US" dirty="0"/>
          </a:p>
        </p:txBody>
      </p:sp>
      <p:sp>
        <p:nvSpPr>
          <p:cNvPr id="4" name="Content Placeholder 3"/>
          <p:cNvSpPr>
            <a:spLocks noGrp="1"/>
          </p:cNvSpPr>
          <p:nvPr>
            <p:ph idx="1"/>
          </p:nvPr>
        </p:nvSpPr>
        <p:spPr>
          <a:xfrm>
            <a:off x="457200" y="1071546"/>
            <a:ext cx="7239000" cy="5384190"/>
          </a:xfrm>
        </p:spPr>
        <p:txBody>
          <a:bodyPr>
            <a:normAutofit fontScale="92500"/>
          </a:bodyPr>
          <a:lstStyle/>
          <a:p>
            <a:pPr>
              <a:buNone/>
            </a:pPr>
            <a:endParaRPr lang="en-US" dirty="0" smtClean="0"/>
          </a:p>
          <a:p>
            <a:pPr algn="just"/>
            <a:r>
              <a:rPr lang="en-US" dirty="0"/>
              <a:t>You need hardware, software, and good ideas to make multimedia. To make </a:t>
            </a:r>
            <a:r>
              <a:rPr lang="en-US" i="1" dirty="0"/>
              <a:t>good </a:t>
            </a:r>
            <a:r>
              <a:rPr lang="en-US" dirty="0"/>
              <a:t>multimedia, you need talent and skill. You also need to stay organized, because as the construction work gets under way, all the little bits and pieces of multimedia content—the six audio recordings of Alaskan Eskimos, the Christmas-two-years-ago snapshot of your niece, the 41 articles still to scan with your optical character recognition (OCR) program—will get lost under growing piles of paper, CDs, videotapes, phone messages, </a:t>
            </a:r>
            <a:r>
              <a:rPr lang="en-US" dirty="0" err="1"/>
              <a:t>permis</a:t>
            </a:r>
            <a:r>
              <a:rPr lang="en-US" dirty="0"/>
              <a:t>- </a:t>
            </a:r>
            <a:r>
              <a:rPr lang="en-US" dirty="0" err="1"/>
              <a:t>sions</a:t>
            </a:r>
            <a:r>
              <a:rPr lang="en-US" dirty="0"/>
              <a:t> and releases, cookie crumbs, Xerox copies, and yesterday’s mail. </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11695857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intangible elements needed to make good multimedia.</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Even in serious offices, where people sweep all flat surfaces clear of paperwork and rubber bands at five o’clock, there will be a mess</a:t>
            </a:r>
            <a:r>
              <a:rPr lang="en-US" dirty="0" smtClean="0"/>
              <a:t>.</a:t>
            </a:r>
            <a:r>
              <a:rPr lang="en-US" dirty="0"/>
              <a:t> You will need time and money (for consumable resources such as CD-R blanks and other memory or digital storage, for telephoning and postage, and possibly for paying for special services and time, yours included), and you will need to budget these precious commodities (see Chapter 9).</a:t>
            </a:r>
          </a:p>
          <a:p>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2533311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intangible elements needed to make good multimedia.</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a:t>You may also need the help of other people. Multimedia development of any scale greater than the most basic level is inherently a team effort: artwork is performed by graphic artists, video shoots by video producers, sound editing by audio producers, and programming by programmers (see Chapter 8). You will certainly wish to provide plenty of coffee and snacks, whether working alone or as a team. Late nights are often involved in the making of multimedia.</a:t>
            </a:r>
          </a:p>
          <a:p>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895723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fontScale="90000"/>
          </a:bodyPr>
          <a:lstStyle/>
          <a:p>
            <a:pPr algn="ctr"/>
            <a:r>
              <a:rPr lang="en-US" dirty="0" smtClean="0"/>
              <a:t>Text editing and word processing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buFont typeface="Wingdings" pitchFamily="2" charset="2"/>
              <a:buChar char="v"/>
            </a:pPr>
            <a:r>
              <a:rPr lang="en-IN" b="1" u="sng" dirty="0" smtClean="0"/>
              <a:t>Text Editing and Word Processing Tools</a:t>
            </a:r>
          </a:p>
          <a:p>
            <a:pPr algn="just">
              <a:lnSpc>
                <a:spcPct val="150000"/>
              </a:lnSpc>
              <a:spcBef>
                <a:spcPts val="0"/>
              </a:spcBef>
              <a:buNone/>
            </a:pPr>
            <a:r>
              <a:rPr lang="en-IN" dirty="0" smtClean="0"/>
              <a:t>	A word processor is usually the first software tool computer users learn.</a:t>
            </a:r>
          </a:p>
          <a:p>
            <a:pPr algn="just">
              <a:lnSpc>
                <a:spcPct val="150000"/>
              </a:lnSpc>
              <a:spcBef>
                <a:spcPts val="0"/>
              </a:spcBef>
              <a:buFont typeface="Wingdings" pitchFamily="2" charset="2"/>
              <a:buChar char="v"/>
            </a:pPr>
            <a:r>
              <a:rPr lang="en-IN" dirty="0" smtClean="0"/>
              <a:t>  From letters, invoices, and storyboards to project content, your word processor may also be your most often used tool, as you design and build a multimedia project.</a:t>
            </a:r>
          </a:p>
          <a:p>
            <a:pPr algn="just">
              <a:lnSpc>
                <a:spcPct val="150000"/>
              </a:lnSpc>
              <a:spcBef>
                <a:spcPts val="0"/>
              </a:spcBef>
              <a:buNone/>
            </a:pPr>
            <a:endParaRPr lang="en-IN" dirty="0" smtClean="0"/>
          </a:p>
          <a:p>
            <a:pPr algn="just">
              <a:lnSpc>
                <a:spcPct val="150000"/>
              </a:lnSpc>
              <a:spcBef>
                <a:spcPts val="0"/>
              </a:spcBef>
              <a:buNone/>
            </a:pPr>
            <a:endParaRPr lang="en-IN" dirty="0" smtClean="0"/>
          </a:p>
          <a:p>
            <a:pPr algn="just">
              <a:lnSpc>
                <a:spcPct val="150000"/>
              </a:lnSpc>
              <a:spcBef>
                <a:spcPts val="0"/>
              </a:spcBef>
            </a:pPr>
            <a:endParaRPr lang="en-IN" dirty="0" smtClean="0"/>
          </a:p>
          <a:p>
            <a:pPr algn="just">
              <a:lnSpc>
                <a:spcPct val="150000"/>
              </a:lnSpc>
              <a:spcBef>
                <a:spcPts val="0"/>
              </a:spcBef>
            </a:pP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intangible elements needed to make good multimedia.</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b="1" dirty="0"/>
              <a:t>Creativity</a:t>
            </a:r>
          </a:p>
          <a:p>
            <a:pPr algn="just"/>
            <a:r>
              <a:rPr lang="en-US" dirty="0"/>
              <a:t>Before beginning a multimedia project, you must first develop a sense of its scope and content. Let the project take shape in your head as you think through the various methods available to get your message across to your viewers.</a:t>
            </a:r>
          </a:p>
          <a:p>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6312733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intangible elements needed to make good multimedia.</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b="1" dirty="0"/>
              <a:t>Organization</a:t>
            </a:r>
          </a:p>
          <a:p>
            <a:pPr algn="just"/>
            <a:r>
              <a:rPr lang="en-US" dirty="0"/>
              <a:t>It’s essential that you develop an organized outline and a plan that ratio- </a:t>
            </a:r>
            <a:r>
              <a:rPr lang="en-US" dirty="0" err="1"/>
              <a:t>nally</a:t>
            </a:r>
            <a:r>
              <a:rPr lang="en-US" dirty="0"/>
              <a:t> details the skills, time, budget, tools, and resources you will need for a project. These should be in place before you start to render graphics, sounds, and other components, and a protocol should be established for naming the files so you can organize them for quick retrieval when you need them. </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1192450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intangible elements needed to make good multimedia.</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a:t>These files—called </a:t>
            </a:r>
            <a:r>
              <a:rPr lang="en-US" b="1" dirty="0"/>
              <a:t>assets</a:t>
            </a:r>
            <a:r>
              <a:rPr lang="en-US" dirty="0"/>
              <a:t>—should continue to be monitored throughout the project’s execution. Chapter 9 provides planning and costing models for a multimedia project, while Chapter 10 discusses the details of multi- media project and asset management.</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26383415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intangible elements needed to make good multimedia.</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b="1" dirty="0"/>
              <a:t>Communication</a:t>
            </a:r>
          </a:p>
          <a:p>
            <a:r>
              <a:rPr lang="en-US" dirty="0"/>
              <a:t>Many multimedia applications are developed in workgroups comprising instructional designers, writers, graphic artists, programmers, and </a:t>
            </a:r>
            <a:r>
              <a:rPr lang="en-US" dirty="0" err="1"/>
              <a:t>musi</a:t>
            </a:r>
            <a:r>
              <a:rPr lang="en-US" dirty="0"/>
              <a:t>- </a:t>
            </a:r>
            <a:r>
              <a:rPr lang="en-US" dirty="0" err="1"/>
              <a:t>cians</a:t>
            </a:r>
            <a:r>
              <a:rPr lang="en-US" dirty="0"/>
              <a:t> located in the same office space or building. The workgroup members’ computers are typically connected on a local area network (LAN). The client’s computers, however, may be thousands of miles distant, requiring other methods for good communication</a:t>
            </a:r>
            <a:r>
              <a:rPr lang="en-US" dirty="0" smtClean="0"/>
              <a:t>.</a:t>
            </a: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41288859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intangible elements needed to make good multimedia.</a:t>
            </a:r>
            <a:endParaRPr lang="en-US" dirty="0"/>
          </a:p>
        </p:txBody>
      </p:sp>
      <p:sp>
        <p:nvSpPr>
          <p:cNvPr id="4" name="Content Placeholder 3"/>
          <p:cNvSpPr>
            <a:spLocks noGrp="1"/>
          </p:cNvSpPr>
          <p:nvPr>
            <p:ph idx="1"/>
          </p:nvPr>
        </p:nvSpPr>
        <p:spPr>
          <a:xfrm>
            <a:off x="457200" y="1071546"/>
            <a:ext cx="7239000" cy="5384190"/>
          </a:xfrm>
        </p:spPr>
        <p:txBody>
          <a:bodyPr>
            <a:normAutofit fontScale="92500"/>
          </a:bodyPr>
          <a:lstStyle/>
          <a:p>
            <a:pPr>
              <a:buNone/>
            </a:pPr>
            <a:endParaRPr lang="en-US" dirty="0" smtClean="0"/>
          </a:p>
          <a:p>
            <a:pPr algn="just"/>
            <a:r>
              <a:rPr lang="en-US" dirty="0"/>
              <a:t>Communication among workgroup members and with the client is essential to the efficient and accurate completion of your project. If your client and you are both connected to the Internet, a combination of Skype video and voice telephone, e-mail, and the </a:t>
            </a:r>
            <a:r>
              <a:rPr lang="en-US" b="1" dirty="0"/>
              <a:t>File Transfer Protocol (FTP) </a:t>
            </a:r>
            <a:r>
              <a:rPr lang="en-US" dirty="0"/>
              <a:t>may be the most cost-effective and efficient solution for both creative </a:t>
            </a:r>
            <a:r>
              <a:rPr lang="en-US" dirty="0" err="1"/>
              <a:t>devel</a:t>
            </a:r>
            <a:r>
              <a:rPr lang="en-US" dirty="0"/>
              <a:t>- </a:t>
            </a:r>
            <a:r>
              <a:rPr lang="en-US" dirty="0" err="1"/>
              <a:t>opment</a:t>
            </a:r>
            <a:r>
              <a:rPr lang="en-US" dirty="0"/>
              <a:t> and project management. In the workplace, use quality equipment and software for your communications setup. The cost—in both time and money—of stable and fast networking will be returned to you.</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2401553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intangible elements needed to make good multimedia.</a:t>
            </a:r>
            <a:endParaRPr lang="en-US" dirty="0"/>
          </a:p>
        </p:txBody>
      </p:sp>
      <p:sp>
        <p:nvSpPr>
          <p:cNvPr id="4" name="Content Placeholder 3"/>
          <p:cNvSpPr>
            <a:spLocks noGrp="1"/>
          </p:cNvSpPr>
          <p:nvPr>
            <p:ph idx="1"/>
          </p:nvPr>
        </p:nvSpPr>
        <p:spPr>
          <a:xfrm>
            <a:off x="457200" y="1071546"/>
            <a:ext cx="7239000" cy="5384190"/>
          </a:xfrm>
        </p:spPr>
        <p:txBody>
          <a:bodyPr>
            <a:normAutofit fontScale="92500"/>
          </a:bodyPr>
          <a:lstStyle/>
          <a:p>
            <a:pPr>
              <a:buNone/>
            </a:pPr>
            <a:endParaRPr lang="en-US" dirty="0" smtClean="0"/>
          </a:p>
          <a:p>
            <a:pPr algn="just"/>
            <a:r>
              <a:rPr lang="en-US" dirty="0"/>
              <a:t>Communication among workgroup members and with the client is essential to the efficient and accurate completion of your project. If your client and you are both connected to the Internet, a combination of Skype video and voice telephone, e-mail, and the </a:t>
            </a:r>
            <a:r>
              <a:rPr lang="en-US" b="1" dirty="0"/>
              <a:t>File Transfer Protocol (FTP) </a:t>
            </a:r>
            <a:r>
              <a:rPr lang="en-US" dirty="0"/>
              <a:t>may be the most cost-effective and efficient solution for both creative </a:t>
            </a:r>
            <a:r>
              <a:rPr lang="en-US" dirty="0" err="1"/>
              <a:t>devel</a:t>
            </a:r>
            <a:r>
              <a:rPr lang="en-US" dirty="0"/>
              <a:t>- </a:t>
            </a:r>
            <a:r>
              <a:rPr lang="en-US" dirty="0" err="1"/>
              <a:t>opment</a:t>
            </a:r>
            <a:r>
              <a:rPr lang="en-US" dirty="0"/>
              <a:t> and project management. In the workplace, use quality equipment and software for your communications setup. The cost—in both time and money—of stable and fast networking will be returned to you.</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3222072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Software Needs in making multimedia.</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Multimedia software tells the hardware what to do. Display the color red. Move that tiger three leaps to the left. Slide in the words “Now You’ve Done It!” from the right and blink them on and off. Play the sound of cymbals crashing. Run the digitized trailer for </a:t>
            </a:r>
            <a:r>
              <a:rPr lang="en-US" i="1" dirty="0"/>
              <a:t>Avatar. </a:t>
            </a:r>
            <a:r>
              <a:rPr lang="en-US" dirty="0"/>
              <a:t>Turn down the volume on that MP3 file!</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4170307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Software Needs in making multimedia.</a:t>
            </a:r>
            <a:endParaRPr lang="en-US" dirty="0"/>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pPr algn="just"/>
            <a:r>
              <a:rPr lang="en-US" dirty="0"/>
              <a:t>The basic tool set for building multimedia projects contains one or more authoring systems and various editing applications for text, images,</a:t>
            </a:r>
          </a:p>
          <a:p>
            <a:pPr algn="just"/>
            <a:r>
              <a:rPr lang="en-US" b="1" dirty="0"/>
              <a:t>Vaughan’s Rule for Keeping Up</a:t>
            </a:r>
            <a:endParaRPr lang="en-US" dirty="0"/>
          </a:p>
          <a:p>
            <a:pPr algn="just"/>
            <a:r>
              <a:rPr lang="en-US" dirty="0"/>
              <a:t>Upgrade to proven products that lie in the calm water, slightly behind the leading edge of the wave.</a:t>
            </a:r>
          </a:p>
          <a:p>
            <a:pPr algn="just"/>
            <a:r>
              <a:rPr lang="en-US" dirty="0"/>
              <a:t>sounds, and motion video. A few additional applications are also useful for capturing images from the screen, translating file for- mats, and moving files among computers when you are part of a team—these are tools for the housekeeping tasks that make your creative and production life easier.</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28827690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Software Needs in making multimedia.</a:t>
            </a:r>
            <a:endParaRPr lang="en-US" dirty="0"/>
          </a:p>
        </p:txBody>
      </p:sp>
      <p:sp>
        <p:nvSpPr>
          <p:cNvPr id="4" name="Content Placeholder 3"/>
          <p:cNvSpPr>
            <a:spLocks noGrp="1"/>
          </p:cNvSpPr>
          <p:nvPr>
            <p:ph idx="1"/>
          </p:nvPr>
        </p:nvSpPr>
        <p:spPr>
          <a:xfrm>
            <a:off x="457200" y="1071546"/>
            <a:ext cx="7239000" cy="5384190"/>
          </a:xfrm>
        </p:spPr>
        <p:txBody>
          <a:bodyPr>
            <a:normAutofit fontScale="85000" lnSpcReduction="10000"/>
          </a:bodyPr>
          <a:lstStyle/>
          <a:p>
            <a:pPr>
              <a:buNone/>
            </a:pPr>
            <a:endParaRPr lang="en-US" dirty="0" smtClean="0"/>
          </a:p>
          <a:p>
            <a:pPr algn="just"/>
            <a:r>
              <a:rPr lang="en-US" dirty="0"/>
              <a:t>The software in your multimedia toolkit—and your skill at using it— determines what kind of multimedia work you can do and how fine and fancy you can render it. Making good multimedia means picking a </a:t>
            </a:r>
            <a:r>
              <a:rPr lang="en-US" dirty="0" err="1"/>
              <a:t>suc</a:t>
            </a:r>
            <a:r>
              <a:rPr lang="en-US" dirty="0"/>
              <a:t>- </a:t>
            </a:r>
            <a:r>
              <a:rPr lang="en-US" dirty="0" err="1"/>
              <a:t>cessful</a:t>
            </a:r>
            <a:r>
              <a:rPr lang="en-US" dirty="0"/>
              <a:t> route through the software swamp. Alligators and learning curves can rise up out of this swamp to nip you in the knees.</a:t>
            </a:r>
          </a:p>
          <a:p>
            <a:pPr algn="just"/>
            <a:r>
              <a:rPr lang="en-US" dirty="0"/>
              <a:t>You don’t have to be a programmer or a computer scientist to make multimedia work for you, but you do need some familiarity with terms and building blocks; as even the simplest multimedia tools require a modicum of knowledge to operate. If someone asks to borrow a metric 13 mm wrench,</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29961859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Software Needs in making multimedia.</a:t>
            </a:r>
            <a:endParaRPr lang="en-US" dirty="0"/>
          </a:p>
        </p:txBody>
      </p:sp>
      <p:sp>
        <p:nvSpPr>
          <p:cNvPr id="4" name="Content Placeholder 3"/>
          <p:cNvSpPr>
            <a:spLocks noGrp="1"/>
          </p:cNvSpPr>
          <p:nvPr>
            <p:ph idx="1"/>
          </p:nvPr>
        </p:nvSpPr>
        <p:spPr>
          <a:xfrm>
            <a:off x="457200" y="1071546"/>
            <a:ext cx="7239000" cy="5384190"/>
          </a:xfrm>
        </p:spPr>
        <p:txBody>
          <a:bodyPr>
            <a:normAutofit fontScale="92500"/>
          </a:bodyPr>
          <a:lstStyle/>
          <a:p>
            <a:pPr>
              <a:buNone/>
            </a:pPr>
            <a:endParaRPr lang="en-US" dirty="0" smtClean="0"/>
          </a:p>
          <a:p>
            <a:pPr algn="just"/>
            <a:r>
              <a:rPr lang="en-US" dirty="0"/>
              <a:t>you should know they are probably working with a nut or a bolt (and if you are an expert, you might know that a 1/2-inch wrench can usually be sub- </a:t>
            </a:r>
            <a:r>
              <a:rPr lang="en-US" dirty="0" err="1"/>
              <a:t>stituted</a:t>
            </a:r>
            <a:r>
              <a:rPr lang="en-US" dirty="0"/>
              <a:t>). If someone sends you a file in Macintosh AIF format, you should know that you’re getting </a:t>
            </a:r>
            <a:r>
              <a:rPr lang="en-US" i="1" dirty="0"/>
              <a:t>digitized </a:t>
            </a:r>
            <a:r>
              <a:rPr lang="en-US" dirty="0"/>
              <a:t>sound. Don’t be afraid of the little things that so easily depress the uninformed. From plumbing to nuclear physics, learning is a matter of time and practice. You will be frustrated as you work your way up the learning curves of multimedia.  </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3643841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fontScale="90000"/>
          </a:bodyPr>
          <a:lstStyle/>
          <a:p>
            <a:pPr algn="ctr"/>
            <a:r>
              <a:rPr lang="en-US" dirty="0" smtClean="0"/>
              <a:t>Text editing and word processing tools</a:t>
            </a:r>
            <a:endParaRPr lang="en-US" dirty="0"/>
          </a:p>
        </p:txBody>
      </p:sp>
      <p:sp>
        <p:nvSpPr>
          <p:cNvPr id="4" name="Content Placeholder 3"/>
          <p:cNvSpPr>
            <a:spLocks noGrp="1"/>
          </p:cNvSpPr>
          <p:nvPr>
            <p:ph idx="1"/>
          </p:nvPr>
        </p:nvSpPr>
        <p:spPr>
          <a:xfrm>
            <a:off x="457200" y="785794"/>
            <a:ext cx="7239000" cy="5929354"/>
          </a:xfrm>
        </p:spPr>
        <p:txBody>
          <a:bodyPr>
            <a:normAutofit lnSpcReduction="10000"/>
          </a:bodyPr>
          <a:lstStyle/>
          <a:p>
            <a:pPr algn="just">
              <a:lnSpc>
                <a:spcPct val="150000"/>
              </a:lnSpc>
              <a:spcBef>
                <a:spcPts val="0"/>
              </a:spcBef>
              <a:buFont typeface="Wingdings" pitchFamily="2" charset="2"/>
              <a:buChar char="v"/>
            </a:pPr>
            <a:r>
              <a:rPr lang="en-IN" dirty="0" smtClean="0"/>
              <a:t>The better your keyboarding or typing skills, the easier and more efficient your multimedia day-to-day life will be</a:t>
            </a:r>
          </a:p>
          <a:p>
            <a:pPr algn="just">
              <a:lnSpc>
                <a:spcPct val="150000"/>
              </a:lnSpc>
              <a:spcBef>
                <a:spcPts val="0"/>
              </a:spcBef>
              <a:buFont typeface="Wingdings" pitchFamily="2" charset="2"/>
              <a:buChar char="v"/>
            </a:pPr>
            <a:r>
              <a:rPr lang="en-IN" dirty="0" smtClean="0"/>
              <a:t>Many developers have begun to use </a:t>
            </a:r>
            <a:r>
              <a:rPr lang="en-IN" dirty="0" err="1" smtClean="0"/>
              <a:t>OpenOffice</a:t>
            </a:r>
            <a:r>
              <a:rPr lang="en-IN" dirty="0" smtClean="0"/>
              <a:t> (www.openoffice.org) for word processing, spreadsheets, presentations, graphics, databases, and more.</a:t>
            </a:r>
          </a:p>
          <a:p>
            <a:pPr algn="just">
              <a:lnSpc>
                <a:spcPct val="150000"/>
              </a:lnSpc>
              <a:spcBef>
                <a:spcPts val="0"/>
              </a:spcBef>
              <a:buFont typeface="Wingdings" pitchFamily="2" charset="2"/>
              <a:buChar char="v"/>
            </a:pPr>
            <a:r>
              <a:rPr lang="en-IN" dirty="0" smtClean="0"/>
              <a:t>In many word processors, you can embed multimedia elements such as sounds, images, and video</a:t>
            </a:r>
          </a:p>
          <a:p>
            <a:pPr algn="just">
              <a:lnSpc>
                <a:spcPct val="150000"/>
              </a:lnSpc>
              <a:spcBef>
                <a:spcPts val="0"/>
              </a:spcBef>
            </a:pP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Software Needs in making multimedia.</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There will be things you want to do, but you will not know how to work the tools. Take the time to learn the fundamentals of computers and multimedia taught in this book. Then, load up your tools and open the help files; your learning curve will be easier to manage because you have the bigger picture.</a:t>
            </a:r>
          </a:p>
          <a:p>
            <a:pPr algn="just"/>
            <a:r>
              <a:rPr lang="en-US" dirty="0"/>
              <a:t> </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35742071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Software Needs in making multimedia.</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There will be things you want to do, but you will not know how to work the tools. Take the time to learn the fundamentals of computers and multimedia taught in this book. Then, load up your tools and open the help files; your learning curve will be easier to manage because you have the bigger picture.</a:t>
            </a:r>
          </a:p>
          <a:p>
            <a:pPr algn="just"/>
            <a:r>
              <a:rPr lang="en-US" dirty="0"/>
              <a:t> </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36941951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If you are working in a multimedia development environment consisting of a mixture of Macintosh and Windows computers, you will want them to communicate with each other. You will also wish to share other resources among them, such as printers.</a:t>
            </a:r>
          </a:p>
          <a:p>
            <a:pPr algn="just"/>
            <a:r>
              <a:rPr lang="en-US" b="1" dirty="0"/>
              <a:t>Local area networks (LANs) </a:t>
            </a:r>
            <a:r>
              <a:rPr lang="en-US" dirty="0"/>
              <a:t>and </a:t>
            </a:r>
            <a:r>
              <a:rPr lang="en-US" b="1" dirty="0"/>
              <a:t>wide area networks (WANs) </a:t>
            </a:r>
            <a:r>
              <a:rPr lang="en-US" dirty="0"/>
              <a:t>can connect the members of a </a:t>
            </a:r>
            <a:r>
              <a:rPr lang="en-US" dirty="0" smtClean="0"/>
              <a:t>workgroup</a:t>
            </a: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12646402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pPr algn="just"/>
            <a:r>
              <a:rPr lang="en-US" dirty="0"/>
              <a:t>LANs allow direct communication and sharing of peripheral resources such as file servers, printers, scanners, and network routers. They use a </a:t>
            </a:r>
            <a:r>
              <a:rPr lang="en-US" dirty="0" err="1"/>
              <a:t>vari</a:t>
            </a:r>
            <a:r>
              <a:rPr lang="en-US" dirty="0"/>
              <a:t>- </a:t>
            </a:r>
            <a:r>
              <a:rPr lang="en-US" dirty="0" err="1"/>
              <a:t>ety</a:t>
            </a:r>
            <a:r>
              <a:rPr lang="en-US" dirty="0"/>
              <a:t> of proprietary technologies to perform the connections, most com- </a:t>
            </a:r>
            <a:r>
              <a:rPr lang="en-US" dirty="0" err="1"/>
              <a:t>monly</a:t>
            </a:r>
            <a:r>
              <a:rPr lang="en-US" dirty="0"/>
              <a:t> </a:t>
            </a:r>
            <a:r>
              <a:rPr lang="en-US" b="1" dirty="0"/>
              <a:t>Ethernet </a:t>
            </a:r>
            <a:r>
              <a:rPr lang="en-US" dirty="0"/>
              <a:t>(using twisted-pair copper wires) and </a:t>
            </a:r>
            <a:r>
              <a:rPr lang="en-US" b="1" dirty="0" err="1"/>
              <a:t>WiFi</a:t>
            </a:r>
            <a:r>
              <a:rPr lang="en-US" b="1" dirty="0"/>
              <a:t> </a:t>
            </a:r>
            <a:r>
              <a:rPr lang="en-US" dirty="0"/>
              <a:t>(using radio). If you are operating a cross-platform multimedia development shop, you should install a local Ethernet system so that your PCs and Macintoshes can talk to each other and to your network printers as well. </a:t>
            </a:r>
          </a:p>
          <a:p>
            <a:pPr algn="just"/>
            <a:r>
              <a:rPr lang="en-US" dirty="0"/>
              <a:t> </a:t>
            </a:r>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12767170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This is many times more efficient than carrying removable media among your machines. Ethernet is only a </a:t>
            </a:r>
            <a:r>
              <a:rPr lang="en-US" i="1" dirty="0"/>
              <a:t>method </a:t>
            </a:r>
            <a:r>
              <a:rPr lang="en-US" dirty="0"/>
              <a:t>for wiring up computers, so you still will need </a:t>
            </a:r>
            <a:r>
              <a:rPr lang="en-US" b="1" dirty="0"/>
              <a:t>client/server software </a:t>
            </a:r>
            <a:r>
              <a:rPr lang="en-US" dirty="0"/>
              <a:t>to enable the computers to speak with each other and pass files back and forth. The Windows and Mac operating systems provide this networking software, but you may need expert help to set it up—it can be complicated!</a:t>
            </a:r>
            <a:r>
              <a:rPr lang="en-US" dirty="0" smtClean="0"/>
              <a:t>. </a:t>
            </a:r>
            <a:endParaRPr lang="en-US" dirty="0"/>
          </a:p>
          <a:p>
            <a:pPr algn="just"/>
            <a:r>
              <a:rPr lang="en-US" dirty="0"/>
              <a:t> </a:t>
            </a:r>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28506592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memory requirements of a multimedia project.</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 </a:t>
            </a:r>
          </a:p>
          <a:p>
            <a:pPr marL="0" indent="0" algn="just">
              <a:buNone/>
            </a:pP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1733550"/>
            <a:ext cx="6581923" cy="414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oogle Shape;15;p13"/>
          <p:cNvPicPr preferRelativeResize="0"/>
          <p:nvPr/>
        </p:nvPicPr>
        <p:blipFill rotWithShape="1">
          <a:blip r:embed="rId3">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37149831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This is many times more efficient than carrying removable media among your machines. Ethernet is only a </a:t>
            </a:r>
            <a:r>
              <a:rPr lang="en-US" i="1" dirty="0"/>
              <a:t>method </a:t>
            </a:r>
            <a:r>
              <a:rPr lang="en-US" dirty="0"/>
              <a:t>for wiring up computers, so you still will need </a:t>
            </a:r>
            <a:r>
              <a:rPr lang="en-US" b="1" dirty="0"/>
              <a:t>client/server software </a:t>
            </a:r>
            <a:r>
              <a:rPr lang="en-US" dirty="0"/>
              <a:t>to enable the computers to speak with each other and pass files back and forth. The Windows and Mac operating systems provide this networking software, but you may need expert help to set it up—it can be complicated!</a:t>
            </a:r>
            <a:r>
              <a:rPr lang="en-US" dirty="0" smtClean="0"/>
              <a:t>. </a:t>
            </a:r>
            <a:endParaRPr lang="en-US" dirty="0"/>
          </a:p>
          <a:p>
            <a:pPr algn="just"/>
            <a:r>
              <a:rPr lang="en-US" dirty="0"/>
              <a:t> </a:t>
            </a:r>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12391849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fontScale="85000" lnSpcReduction="10000"/>
          </a:bodyPr>
          <a:lstStyle/>
          <a:p>
            <a:pPr>
              <a:buNone/>
            </a:pPr>
            <a:endParaRPr lang="en-US" dirty="0" smtClean="0"/>
          </a:p>
          <a:p>
            <a:pPr algn="just"/>
            <a:r>
              <a:rPr lang="en-US" b="1" dirty="0"/>
              <a:t>3-D and Animation Tools:</a:t>
            </a:r>
            <a:br>
              <a:rPr lang="en-US" b="1" dirty="0"/>
            </a:br>
            <a:r>
              <a:rPr lang="en-US" dirty="0"/>
              <a:t>This software provide 3D clip art object such as people, furniture, building, car, airplane, tree, etc. You can use these objects in your project easily.</a:t>
            </a:r>
            <a:br>
              <a:rPr lang="en-US" dirty="0"/>
            </a:br>
            <a:r>
              <a:rPr lang="en-US" dirty="0"/>
              <a:t>A good 3D modeling tool should include the following features:</a:t>
            </a:r>
            <a:br>
              <a:rPr lang="en-US" dirty="0"/>
            </a:br>
            <a:r>
              <a:rPr lang="en-US" dirty="0"/>
              <a:t> Ability to drag and drop primitive shape into screen</a:t>
            </a:r>
            <a:br>
              <a:rPr lang="en-US" dirty="0"/>
            </a:br>
            <a:r>
              <a:rPr lang="en-US" dirty="0"/>
              <a:t> Ability to create objects from scratch</a:t>
            </a:r>
            <a:br>
              <a:rPr lang="en-US" dirty="0"/>
            </a:br>
            <a:r>
              <a:rPr lang="en-US" dirty="0"/>
              <a:t> Ability to add realistic effects such as transparency, shadowing, </a:t>
            </a:r>
            <a:r>
              <a:rPr lang="en-US" dirty="0" err="1"/>
              <a:t>etc</a:t>
            </a:r>
            <a:r>
              <a:rPr lang="en-US" dirty="0"/>
              <a:t/>
            </a:r>
            <a:br>
              <a:rPr lang="en-US" dirty="0"/>
            </a:br>
            <a:r>
              <a:rPr lang="en-US" dirty="0"/>
              <a:t> Multiple window that allow user to view model in each dimension</a:t>
            </a:r>
            <a:br>
              <a:rPr lang="en-US" dirty="0"/>
            </a:br>
            <a:r>
              <a:rPr lang="en-US" dirty="0"/>
              <a:t> Color and texture mapping</a:t>
            </a:r>
            <a:br>
              <a:rPr lang="en-US" dirty="0"/>
            </a:br>
            <a:r>
              <a:rPr lang="en-US" dirty="0"/>
              <a:t>Examples: 3Ds </a:t>
            </a:r>
            <a:r>
              <a:rPr lang="en-US" dirty="0" err="1"/>
              <a:t>MaxLog</a:t>
            </a:r>
            <a:r>
              <a:rPr lang="en-US" dirty="0"/>
              <a:t> motion, Discrete </a:t>
            </a:r>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12391849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r>
              <a:rPr lang="en-US" b="1" dirty="0"/>
              <a:t>Text editing and word processing tools:</a:t>
            </a:r>
            <a:br>
              <a:rPr lang="en-US" b="1" dirty="0"/>
            </a:br>
            <a:r>
              <a:rPr lang="en-US" dirty="0"/>
              <a:t>Word processors are used for writing letters, invoices, project content, etc. They include features like:</a:t>
            </a:r>
          </a:p>
          <a:p>
            <a:r>
              <a:rPr lang="en-US" dirty="0"/>
              <a:t> spell check</a:t>
            </a:r>
          </a:p>
          <a:p>
            <a:r>
              <a:rPr lang="en-US" dirty="0"/>
              <a:t> table formatting</a:t>
            </a:r>
          </a:p>
          <a:p>
            <a:r>
              <a:rPr lang="en-US" dirty="0"/>
              <a:t> Thesaurus</a:t>
            </a:r>
          </a:p>
          <a:p>
            <a:r>
              <a:rPr lang="en-US" dirty="0"/>
              <a:t> templates ( e.g. letters, resumes, &amp; other common documents) Examples: Microsoft Word, Word perfect, Note pad</a:t>
            </a:r>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41993756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fontScale="92500" lnSpcReduction="20000"/>
          </a:bodyPr>
          <a:lstStyle/>
          <a:p>
            <a:pPr>
              <a:buNone/>
            </a:pPr>
            <a:endParaRPr lang="en-US" dirty="0" smtClean="0"/>
          </a:p>
          <a:p>
            <a:pPr algn="just"/>
            <a:r>
              <a:rPr lang="en-US" b="1" dirty="0"/>
              <a:t>Sound Editing Tools</a:t>
            </a:r>
            <a:br>
              <a:rPr lang="en-US" b="1" dirty="0"/>
            </a:br>
            <a:r>
              <a:rPr lang="en-US" dirty="0"/>
              <a:t>They are used to edit sound (music, speech, etc.) The user can see the representation of sound in fine increment, score or waveform. User can cut, copy, and paste any portion of the sound to edit it. You can also add other effects such as distort, echo, pitch, etc. Examples: -sound forge</a:t>
            </a:r>
            <a:br>
              <a:rPr lang="en-US" dirty="0"/>
            </a:br>
            <a:r>
              <a:rPr lang="en-US" dirty="0"/>
              <a:t>E.g., Sound Forge Sound Forge is a sophisticated PC-based program for editing WAV files. Sound can be captured from a CD-ROM drive or from tape or microphone through the sound card, then mixed and edited. It also permits adding complex special effects.</a:t>
            </a:r>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181309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r>
              <a:rPr lang="en-US" dirty="0" smtClean="0"/>
              <a:t>Painting and drawing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endParaRPr lang="en-IN" dirty="0" smtClean="0"/>
          </a:p>
          <a:p>
            <a:pPr algn="just">
              <a:lnSpc>
                <a:spcPct val="150000"/>
              </a:lnSpc>
              <a:spcBef>
                <a:spcPts val="0"/>
              </a:spcBef>
            </a:pPr>
            <a:r>
              <a:rPr lang="en-IN" dirty="0" smtClean="0"/>
              <a:t>Painting and drawing tools, as well as 3-D </a:t>
            </a:r>
            <a:r>
              <a:rPr lang="en-IN" dirty="0" err="1" smtClean="0"/>
              <a:t>modelers</a:t>
            </a:r>
            <a:r>
              <a:rPr lang="en-IN" dirty="0" smtClean="0"/>
              <a:t>.</a:t>
            </a:r>
          </a:p>
          <a:p>
            <a:pPr algn="just">
              <a:lnSpc>
                <a:spcPct val="150000"/>
              </a:lnSpc>
              <a:spcBef>
                <a:spcPts val="0"/>
              </a:spcBef>
            </a:pPr>
            <a:r>
              <a:rPr lang="en-IN" dirty="0" smtClean="0"/>
              <a:t>important items in your </a:t>
            </a:r>
            <a:r>
              <a:rPr lang="en-IN" dirty="0" err="1" smtClean="0"/>
              <a:t>toolk</a:t>
            </a:r>
            <a:endParaRPr lang="en-IN" dirty="0" smtClean="0"/>
          </a:p>
          <a:p>
            <a:pPr algn="just">
              <a:lnSpc>
                <a:spcPct val="150000"/>
              </a:lnSpc>
              <a:spcBef>
                <a:spcPts val="0"/>
              </a:spcBef>
            </a:pPr>
            <a:r>
              <a:rPr lang="en-IN" b="1" u="sng" dirty="0" smtClean="0"/>
              <a:t>Painting software, </a:t>
            </a:r>
            <a:r>
              <a:rPr lang="en-IN" dirty="0" smtClean="0"/>
              <a:t>such as Photoshop, Fireworks, and Painter, is dedicated to producing crafted bitmap images</a:t>
            </a: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b="1" dirty="0"/>
              <a:t>Multimedia authoring tools:</a:t>
            </a:r>
            <a:br>
              <a:rPr lang="en-US" b="1" dirty="0"/>
            </a:br>
            <a:r>
              <a:rPr lang="en-US" dirty="0"/>
              <a:t>Multimedia authoring tools provide important framework that is needed for organizing and editing objects included in the multimedia project (e.g. graphics, animation, sound, video, etc.). They provide editing capability to limited extent.</a:t>
            </a:r>
            <a:br>
              <a:rPr lang="en-US" dirty="0"/>
            </a:br>
            <a:r>
              <a:rPr lang="en-US" dirty="0"/>
              <a:t>Examples: Macromedia Flash, Macromedia Director, Macromedia </a:t>
            </a:r>
            <a:r>
              <a:rPr lang="en-US" dirty="0" err="1"/>
              <a:t>Authoware</a:t>
            </a:r>
            <a:endParaRPr lang="en-US" dirty="0"/>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33757915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b="1" dirty="0"/>
              <a:t>Macromedia Flash: </a:t>
            </a:r>
            <a:r>
              <a:rPr lang="en-US" dirty="0"/>
              <a:t>Flash allows users to create interactive movies by using the score metaphor – a timeline arranged in parallel event sequences, much like a musical score consisting of musical notes. Elements in the movie are called symbols in Flash. Symbols are added to a central repository, called a library, and can be added to the movie’s timeline.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36732447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Once the symbols are present at a specific time, they appear on the Stage, which represents what the movie looks like at a certain time, and can be manipulated and moved by the tools built into Flash. Finished Flash movies are commonly used to show movies or games on the web.</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21451434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b="1" dirty="0"/>
              <a:t>Macromedia Director:</a:t>
            </a:r>
            <a:r>
              <a:rPr lang="en-US" dirty="0"/>
              <a:t> Director uses a movie metaphor to create interactive presentations. This powerful program includes a built-in scripting language, Lingo, which allows creation of complex interactive movies. The “cast” of characters in Director includes bitmapped sprites, scripts, music, sounds, and palettes. </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7208445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Networking Macintosh and Windows Computers.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Director can read many bitmapped file formats. The program itself allows a good deal of interactivity, and Lingo, with its own debugger, allows more control, including control over external devices, such as VCRs and videodisc players. Director also has web-authoring features available, for creation of fully interactive Shockwave movies playable over the web.</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2077185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input device use in Multimedia. </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A great variety of input devices—from the familiar keyboard and handy mouse to touchscreens and voice recognition setups—can be used for the development and delivery of a multimedia project. If you are designing your project for a public kiosk, use a touchscreen. If your project is for a lecturing professor who likes to wander about the classroom, use a remote handheld mouse. If you create a great deal of original computer-rendered art, consider a pressure-sensitive stylus and a drawing tablet</a:t>
            </a:r>
            <a:r>
              <a:rPr lang="en-US" dirty="0" smtClean="0"/>
              <a:t>..</a:t>
            </a: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40242375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input device use in Multimedia. </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Scanners enable you to use </a:t>
            </a:r>
            <a:r>
              <a:rPr lang="en-US" b="1" dirty="0"/>
              <a:t>optical character recognition (OCR) </a:t>
            </a:r>
            <a:r>
              <a:rPr lang="en-US" dirty="0"/>
              <a:t>software, such as </a:t>
            </a:r>
            <a:r>
              <a:rPr lang="en-US" dirty="0" err="1"/>
              <a:t>OmniPage</a:t>
            </a:r>
            <a:r>
              <a:rPr lang="en-US" dirty="0"/>
              <a:t> from </a:t>
            </a:r>
            <a:r>
              <a:rPr lang="en-US" dirty="0" err="1"/>
              <a:t>ScanSoft</a:t>
            </a:r>
            <a:r>
              <a:rPr lang="en-US" dirty="0"/>
              <a:t>, a division of Nuance Communications (see Figure 7-1), or </a:t>
            </a:r>
            <a:r>
              <a:rPr lang="en-US" dirty="0" err="1"/>
              <a:t>Recore</a:t>
            </a:r>
            <a:r>
              <a:rPr lang="en-US" dirty="0"/>
              <a:t> from </a:t>
            </a:r>
            <a:r>
              <a:rPr lang="en-US" dirty="0" err="1"/>
              <a:t>Maxsoft-Ocron</a:t>
            </a:r>
            <a:r>
              <a:rPr lang="en-US" dirty="0"/>
              <a:t>. With OCR software and a scanner, you can convert paper documents into a word processing </a:t>
            </a:r>
            <a:r>
              <a:rPr lang="en-US" dirty="0" err="1"/>
              <a:t>docu</a:t>
            </a:r>
            <a:r>
              <a:rPr lang="en-US" dirty="0"/>
              <a:t>- </a:t>
            </a:r>
            <a:r>
              <a:rPr lang="en-US" dirty="0" err="1"/>
              <a:t>ment</a:t>
            </a:r>
            <a:r>
              <a:rPr lang="en-US" dirty="0"/>
              <a:t> on your computer without retyping or rekeying.</a:t>
            </a:r>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5510560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input device use in Multimedia. </a:t>
            </a:r>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pPr algn="just"/>
            <a:r>
              <a:rPr lang="en-US" dirty="0" smtClean="0"/>
              <a:t>Barcode </a:t>
            </a:r>
            <a:r>
              <a:rPr lang="en-US" dirty="0"/>
              <a:t>readers are probably the most familiar optical character rec- </a:t>
            </a:r>
            <a:r>
              <a:rPr lang="en-US" dirty="0" err="1"/>
              <a:t>ognition</a:t>
            </a:r>
            <a:r>
              <a:rPr lang="en-US" dirty="0"/>
              <a:t> devices in use today—mostly at markets, shops, and other point- of-purchase locations. Using photo cells and laser beams, barcode readers recognize the numeric characters of the </a:t>
            </a:r>
            <a:r>
              <a:rPr lang="en-US" b="1" dirty="0"/>
              <a:t>Universal Product Code </a:t>
            </a:r>
            <a:r>
              <a:rPr lang="en-US" dirty="0"/>
              <a:t>(UPC) that are printed in a pattern of parallel black bars on merchandise labels. With OCR, or </a:t>
            </a:r>
            <a:r>
              <a:rPr lang="en-US" b="1" dirty="0"/>
              <a:t>barcoding</a:t>
            </a:r>
            <a:r>
              <a:rPr lang="en-US" dirty="0"/>
              <a:t>, retailers can efficiently process goods in and out of their stores and maintain better inventory control.</a:t>
            </a:r>
          </a:p>
          <a:p>
            <a:pPr algn="just"/>
            <a:r>
              <a:rPr lang="en-US" dirty="0" smtClean="0"/>
              <a:t>.</a:t>
            </a:r>
            <a:endParaRPr lang="en-US" dirty="0"/>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12524244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input device use in Multimedia. </a:t>
            </a:r>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pPr algn="just"/>
            <a:r>
              <a:rPr lang="en-US" dirty="0" smtClean="0"/>
              <a:t>Barcode </a:t>
            </a:r>
            <a:r>
              <a:rPr lang="en-US" dirty="0"/>
              <a:t>readers are probably the most familiar optical character rec- </a:t>
            </a:r>
            <a:r>
              <a:rPr lang="en-US" dirty="0" err="1"/>
              <a:t>ognition</a:t>
            </a:r>
            <a:r>
              <a:rPr lang="en-US" dirty="0"/>
              <a:t> devices in use today—mostly at markets, shops, and other point- of-purchase locations. Using photo cells and laser beams, barcode readers recognize the numeric characters of the </a:t>
            </a:r>
            <a:r>
              <a:rPr lang="en-US" b="1" dirty="0"/>
              <a:t>Universal Product Code </a:t>
            </a:r>
            <a:r>
              <a:rPr lang="en-US" dirty="0"/>
              <a:t>(UPC) that are printed in a pattern of parallel black bars on merchandise labels. With OCR, or </a:t>
            </a:r>
            <a:r>
              <a:rPr lang="en-US" b="1" dirty="0"/>
              <a:t>barcoding</a:t>
            </a:r>
            <a:r>
              <a:rPr lang="en-US" dirty="0"/>
              <a:t>, retailers can efficiently process goods in and out of their stores and maintain better inventory control.</a:t>
            </a:r>
          </a:p>
          <a:p>
            <a:pPr algn="just"/>
            <a:r>
              <a:rPr lang="en-US" dirty="0" smtClean="0"/>
              <a:t>.</a:t>
            </a:r>
            <a:endParaRPr lang="en-US" dirty="0"/>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39070492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input device use in Multimedia. </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An OCR terminal can be of use to a multimedia developer because it recognizes not only printed characters but also handwriting. This facility may be beneficial at a kiosk or in a general education environment where user friendliness is a goal, because there is growing demand for a more personal and less technical interface to data and information.</a:t>
            </a:r>
          </a:p>
          <a:p>
            <a:pPr algn="just"/>
            <a:r>
              <a:rPr lang="en-US" dirty="0" smtClean="0"/>
              <a:t>.</a:t>
            </a:r>
            <a:endParaRPr lang="en-US" dirty="0"/>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3262094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r>
              <a:rPr lang="en-US" dirty="0" smtClean="0"/>
              <a:t>Painting and drawing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endParaRPr lang="en-IN" dirty="0" smtClean="0"/>
          </a:p>
          <a:p>
            <a:pPr algn="just">
              <a:lnSpc>
                <a:spcPct val="150000"/>
              </a:lnSpc>
              <a:spcBef>
                <a:spcPts val="0"/>
              </a:spcBef>
            </a:pPr>
            <a:r>
              <a:rPr lang="en-IN" b="1" u="sng" dirty="0" smtClean="0"/>
              <a:t>Drawing software, </a:t>
            </a:r>
            <a:r>
              <a:rPr lang="en-IN" dirty="0" smtClean="0"/>
              <a:t>such as CorelDraw, FreeHand, Illustrator, Designer, and Canvas, is dedicated to producing vector-based line art easily printed to paper at high resolution.</a:t>
            </a:r>
          </a:p>
          <a:p>
            <a:pPr algn="just">
              <a:lnSpc>
                <a:spcPct val="150000"/>
              </a:lnSpc>
              <a:spcBef>
                <a:spcPts val="0"/>
              </a:spcBef>
            </a:pPr>
            <a:r>
              <a:rPr lang="en-IN" dirty="0" smtClean="0"/>
              <a:t>Some software applications combine drawing and painting capabilities.</a:t>
            </a:r>
          </a:p>
          <a:p>
            <a:pPr algn="just">
              <a:lnSpc>
                <a:spcPct val="150000"/>
              </a:lnSpc>
              <a:spcBef>
                <a:spcPts val="0"/>
              </a:spcBef>
              <a:buNone/>
            </a:pPr>
            <a:endParaRPr lang="en-IN" dirty="0"/>
          </a:p>
        </p:txBody>
      </p:sp>
      <p:pic>
        <p:nvPicPr>
          <p:cNvPr id="5" name="Google Shape;15;p13"/>
          <p:cNvPicPr preferRelativeResize="0"/>
          <p:nvPr/>
        </p:nvPicPr>
        <p:blipFill rotWithShape="1">
          <a:blip r:embed="rId2">
            <a:alphaModFix/>
          </a:blip>
          <a:srcRect/>
          <a:stretch/>
        </p:blipFill>
        <p:spPr>
          <a:xfrm>
            <a:off x="11748" y="431117"/>
            <a:ext cx="776790"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71" y="288827"/>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input device use in Multimedia. </a:t>
            </a:r>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pPr algn="just"/>
            <a:r>
              <a:rPr lang="en-US" dirty="0"/>
              <a:t>For hands-free interaction with your project, try </a:t>
            </a:r>
            <a:r>
              <a:rPr lang="en-US" b="1" dirty="0"/>
              <a:t>voice recognition systems</a:t>
            </a:r>
            <a:r>
              <a:rPr lang="en-US" dirty="0"/>
              <a:t>. These behavioral biometric systems usually provide a </a:t>
            </a:r>
            <a:r>
              <a:rPr lang="en-US" dirty="0" err="1"/>
              <a:t>unidirec</a:t>
            </a:r>
            <a:r>
              <a:rPr lang="en-US" dirty="0"/>
              <a:t>- </a:t>
            </a:r>
            <a:r>
              <a:rPr lang="en-US" dirty="0" err="1"/>
              <a:t>tional</a:t>
            </a:r>
            <a:r>
              <a:rPr lang="en-US" dirty="0"/>
              <a:t> cardioid, noise-canceling microphone that automatically filters out background noise and learns to recognize voiceprints. Most voice </a:t>
            </a:r>
            <a:r>
              <a:rPr lang="en-US" dirty="0" err="1"/>
              <a:t>recog</a:t>
            </a:r>
            <a:r>
              <a:rPr lang="en-US" dirty="0"/>
              <a:t>- </a:t>
            </a:r>
            <a:r>
              <a:rPr lang="en-US" dirty="0" err="1"/>
              <a:t>nition</a:t>
            </a:r>
            <a:r>
              <a:rPr lang="en-US" dirty="0"/>
              <a:t> systems currently available can trigger common menu events such as Save, Open, Quit, and Print, and you can teach the system to </a:t>
            </a:r>
            <a:r>
              <a:rPr lang="en-US" dirty="0" err="1"/>
              <a:t>recog</a:t>
            </a:r>
            <a:r>
              <a:rPr lang="en-US" dirty="0"/>
              <a:t>- </a:t>
            </a:r>
            <a:r>
              <a:rPr lang="en-US" dirty="0" err="1"/>
              <a:t>nize</a:t>
            </a:r>
            <a:r>
              <a:rPr lang="en-US" dirty="0"/>
              <a:t> other commands that are more specific to your application. </a:t>
            </a:r>
          </a:p>
          <a:p>
            <a:pPr algn="just"/>
            <a:r>
              <a:rPr lang="en-US" dirty="0" smtClean="0"/>
              <a:t>.</a:t>
            </a:r>
            <a:endParaRPr lang="en-US" dirty="0"/>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5396321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input device use in Multimedia. </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Systems available for the Macintosh and Windows environments typically must be taught to recognize individual voices and then be programmed with the appropriate responses to the recognized word or phrase. Dragon’s Naturally Speaking takes dictation, translates text to speech, and does command-to- click, a serious aid for people unable to use their hands</a:t>
            </a:r>
            <a:r>
              <a:rPr lang="en-US" dirty="0" smtClean="0"/>
              <a:t>.</a:t>
            </a:r>
            <a:endParaRPr lang="en-US" dirty="0"/>
          </a:p>
          <a:p>
            <a:pPr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33298062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input device use in Multimedia. </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The quality of your audio recordings is greatly affected by the caliber of your microphone and cables. A unidirectional microphone helps filter out external noise, and good cables help reduce noise emitted from surround- </a:t>
            </a:r>
            <a:r>
              <a:rPr lang="en-US" dirty="0" err="1"/>
              <a:t>ing</a:t>
            </a:r>
            <a:r>
              <a:rPr lang="en-US" dirty="0"/>
              <a:t> electronic equipment.</a:t>
            </a:r>
          </a:p>
          <a:p>
            <a:pPr algn="just"/>
            <a:r>
              <a:rPr lang="en-US" dirty="0"/>
              <a:t>Digital cameras use the same CCD technology as video cameras, described in Chapter 6. They capture still images of a given number of pixels (resolution), and the images are stored in the camera’s memory to be uploaded later to a computer.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39595831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 </a:t>
            </a:r>
            <a:r>
              <a:rPr lang="en-US" i="1" dirty="0"/>
              <a:t>input device use in Multimedia. </a:t>
            </a:r>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pPr algn="just"/>
            <a:r>
              <a:rPr lang="en-US" dirty="0"/>
              <a:t>The resolution of a digital camera is determined by the number of pixels on the CCD chip, and the higher the megapixel rating, the higher the resolution of the camera. Images are uploaded from the camera’s memory using a serial, parallel, or USB cable, or, alternatively, the camera’s memory card is inserted into a PCMCIA reader connected to the computer. Digital cameras are small enough to fit in a cell phone, and in a more complicated manner they can be used in a television studio or spy camera on an orbiting spacecraft.</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11163611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out device use in Multimedia. </a:t>
            </a:r>
            <a:r>
              <a:rPr lang="en-US" i="1" dirty="0" smtClean="0"/>
              <a:t>. </a:t>
            </a:r>
            <a:endParaRPr lang="en-US" i="1" dirty="0"/>
          </a:p>
        </p:txBody>
      </p:sp>
      <p:sp>
        <p:nvSpPr>
          <p:cNvPr id="4" name="Content Placeholder 3"/>
          <p:cNvSpPr>
            <a:spLocks noGrp="1"/>
          </p:cNvSpPr>
          <p:nvPr>
            <p:ph idx="1"/>
          </p:nvPr>
        </p:nvSpPr>
        <p:spPr>
          <a:xfrm>
            <a:off x="457200" y="1071546"/>
            <a:ext cx="7239000" cy="5384190"/>
          </a:xfrm>
        </p:spPr>
        <p:txBody>
          <a:bodyPr>
            <a:normAutofit fontScale="85000" lnSpcReduction="10000"/>
          </a:bodyPr>
          <a:lstStyle/>
          <a:p>
            <a:pPr>
              <a:buNone/>
            </a:pPr>
            <a:endParaRPr lang="en-US" dirty="0" smtClean="0"/>
          </a:p>
          <a:p>
            <a:r>
              <a:rPr lang="en-US" b="1" dirty="0"/>
              <a:t>Output Devices</a:t>
            </a:r>
          </a:p>
          <a:p>
            <a:pPr algn="just"/>
            <a:r>
              <a:rPr lang="en-US" dirty="0"/>
              <a:t>Presentation of the audio and visual components of your multimedia project requires hardware that may or may not be included with the </a:t>
            </a:r>
            <a:r>
              <a:rPr lang="en-US" dirty="0" smtClean="0"/>
              <a:t>computer </a:t>
            </a:r>
          </a:p>
          <a:p>
            <a:pPr algn="just"/>
            <a:r>
              <a:rPr lang="en-US" dirty="0" smtClean="0"/>
              <a:t>itself</a:t>
            </a:r>
            <a:r>
              <a:rPr lang="en-US" dirty="0"/>
              <a:t>, such as speakers, amplifiers, projectors, and motion video devices. It goes without saying that the better the equipment is, of course, the better the presentation. There is no greater test of the benefits of good output hardware than to feed the audio output of your computer into an external amplifier system: suddenly the bass sounds become deeper and richer, and even music sampled at low quality may sound acceptable.</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6853400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out device use in Multimedia. </a:t>
            </a:r>
            <a:r>
              <a:rPr lang="en-US" i="1" dirty="0" smtClean="0"/>
              <a:t>. </a:t>
            </a:r>
            <a:endParaRPr lang="en-US" i="1" dirty="0"/>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The monitor you need for development of multimedia projects depends on the type of multimedia application you are creating, as well as what computer you’re using. A wide variety of monitors is available for both Macintoshes and PCs. High-end, large-screen graphics monitors and LCD panels are available for both, and they are expensive.</a:t>
            </a:r>
          </a:p>
          <a:p>
            <a:pPr algn="just"/>
            <a:r>
              <a:rPr lang="en-US" dirty="0"/>
              <a:t>Serious multimedia developers will often attach more than one </a:t>
            </a:r>
            <a:r>
              <a:rPr lang="en-US" dirty="0" err="1"/>
              <a:t>moni</a:t>
            </a:r>
            <a:r>
              <a:rPr lang="en-US" dirty="0"/>
              <a:t>- tor to their computers because they can work with several open windows at a time. </a:t>
            </a:r>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9007931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out device use in Multimedia. </a:t>
            </a:r>
            <a:r>
              <a:rPr lang="en-US" i="1" dirty="0" smtClean="0"/>
              <a:t>. </a:t>
            </a:r>
            <a:endParaRPr lang="en-US" i="1"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For example, you can dedicate one monitor to viewing the work you are creating or designing, and you can perform various editing tasks in windows on other monitors that do not block the view of your work.</a:t>
            </a:r>
          </a:p>
          <a:p>
            <a:pPr algn="just"/>
            <a:r>
              <a:rPr lang="en-US" dirty="0"/>
              <a:t>No other contemporary message medium has the visual impact of video, but keep in mind that while good video greatly enhances your </a:t>
            </a:r>
            <a:r>
              <a:rPr lang="en-US" dirty="0" err="1"/>
              <a:t>proj</a:t>
            </a:r>
            <a:r>
              <a:rPr lang="en-US" dirty="0"/>
              <a:t>- </a:t>
            </a:r>
            <a:r>
              <a:rPr lang="en-US" dirty="0" err="1"/>
              <a:t>ect</a:t>
            </a:r>
            <a:r>
              <a:rPr lang="en-US" dirty="0"/>
              <a:t>, poor video will ruin it.</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96</a:t>
            </a:fld>
            <a:endParaRPr lang="en-US"/>
          </a:p>
        </p:txBody>
      </p:sp>
    </p:spTree>
    <p:extLst>
      <p:ext uri="{BB962C8B-B14F-4D97-AF65-F5344CB8AC3E}">
        <p14:creationId xmlns:p14="http://schemas.microsoft.com/office/powerpoint/2010/main" val="4413910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out device use in Multimedia. </a:t>
            </a:r>
            <a:r>
              <a:rPr lang="en-US" i="1" dirty="0" smtClean="0"/>
              <a:t>. </a:t>
            </a:r>
            <a:endParaRPr lang="en-US" i="1"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When you need to show your material to more viewers than can huddle around a computer monitor, you will need to project it onto a large screen or even a white-painted wall. </a:t>
            </a:r>
            <a:r>
              <a:rPr lang="en-US" b="1" dirty="0"/>
              <a:t>Cathode-ray tube (CRT) </a:t>
            </a:r>
            <a:r>
              <a:rPr lang="en-US" dirty="0"/>
              <a:t>projectors, liquid crystal display (LCD) panels, Digital Light Processing (DLP) projectors, and liquid crystal on silicon (LCOS) projectors, as well as (for larger </a:t>
            </a:r>
            <a:r>
              <a:rPr lang="en-US" dirty="0" err="1"/>
              <a:t>proj</a:t>
            </a:r>
            <a:r>
              <a:rPr lang="en-US" dirty="0"/>
              <a:t>- </a:t>
            </a:r>
            <a:r>
              <a:rPr lang="en-US" dirty="0" err="1"/>
              <a:t>ects</a:t>
            </a:r>
            <a:r>
              <a:rPr lang="en-US" dirty="0"/>
              <a:t>) Grating-Light-Valve (GLV) technologies, are </a:t>
            </a:r>
            <a:r>
              <a:rPr lang="en-US" dirty="0" smtClean="0"/>
              <a:t>available</a:t>
            </a: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37823825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out device use in Multimedia. </a:t>
            </a:r>
            <a:r>
              <a:rPr lang="en-US" i="1" dirty="0" smtClean="0"/>
              <a:t>. </a:t>
            </a:r>
            <a:endParaRPr lang="en-US" i="1" dirty="0"/>
          </a:p>
        </p:txBody>
      </p:sp>
      <p:sp>
        <p:nvSpPr>
          <p:cNvPr id="4" name="Content Placeholder 3"/>
          <p:cNvSpPr>
            <a:spLocks noGrp="1"/>
          </p:cNvSpPr>
          <p:nvPr>
            <p:ph idx="1"/>
          </p:nvPr>
        </p:nvSpPr>
        <p:spPr>
          <a:xfrm>
            <a:off x="457200" y="1071546"/>
            <a:ext cx="7239000" cy="5384190"/>
          </a:xfrm>
        </p:spPr>
        <p:txBody>
          <a:bodyPr>
            <a:normAutofit fontScale="92500" lnSpcReduction="20000"/>
          </a:bodyPr>
          <a:lstStyle/>
          <a:p>
            <a:pPr>
              <a:buNone/>
            </a:pPr>
            <a:endParaRPr lang="en-US" dirty="0" smtClean="0"/>
          </a:p>
          <a:p>
            <a:pPr algn="just"/>
            <a:r>
              <a:rPr lang="en-US" dirty="0" smtClean="0"/>
              <a:t>CRT </a:t>
            </a:r>
            <a:r>
              <a:rPr lang="en-US" dirty="0" err="1"/>
              <a:t>projec</a:t>
            </a:r>
            <a:r>
              <a:rPr lang="en-US" dirty="0"/>
              <a:t>- tors have been around for quite a while—they are the original “big-screen” televisions and use three separate projection tubes and lenses (red, green, and blue). The three color channels of light must “converge” accurately on the screen. Setup, focusing, and alignment are important for getting a </a:t>
            </a:r>
            <a:r>
              <a:rPr lang="en-US" dirty="0" smtClean="0"/>
              <a:t>clear </a:t>
            </a:r>
            <a:r>
              <a:rPr lang="en-US" dirty="0"/>
              <a:t>and crisp picture. CRT projectors are compatible with the output of most computers as well as televisions.</a:t>
            </a:r>
          </a:p>
          <a:p>
            <a:pPr algn="just"/>
            <a:r>
              <a:rPr lang="en-US" dirty="0"/>
              <a:t>Graphic print designers often use special color-correction hardware to ensure that what they see on screen matches precisely what will be </a:t>
            </a:r>
            <a:r>
              <a:rPr lang="en-US" dirty="0" smtClean="0"/>
              <a:t>printed. </a:t>
            </a:r>
          </a:p>
          <a:p>
            <a:pPr lvl="8"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98</a:t>
            </a:fld>
            <a:endParaRPr lang="en-US"/>
          </a:p>
        </p:txBody>
      </p:sp>
    </p:spTree>
    <p:extLst>
      <p:ext uri="{BB962C8B-B14F-4D97-AF65-F5344CB8AC3E}">
        <p14:creationId xmlns:p14="http://schemas.microsoft.com/office/powerpoint/2010/main" val="37782624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u="dotted" dirty="0"/>
              <a:t>out device use in Multimedia. </a:t>
            </a:r>
            <a:r>
              <a:rPr lang="en-US" i="1" dirty="0" smtClean="0"/>
              <a:t>. </a:t>
            </a:r>
            <a:endParaRPr lang="en-US" i="1"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a:t>Multimedia does not usually require the same level of precision—mostly because the multimedia will likely be presented on any number of </a:t>
            </a:r>
            <a:r>
              <a:rPr lang="en-US" dirty="0" err="1"/>
              <a:t>moni</a:t>
            </a:r>
            <a:r>
              <a:rPr lang="en-US" dirty="0"/>
              <a:t>- tors with widely varying color settings.</a:t>
            </a:r>
          </a:p>
          <a:p>
            <a:r>
              <a:rPr lang="en-US" dirty="0" smtClean="0"/>
              <a:t> </a:t>
            </a:r>
          </a:p>
          <a:p>
            <a:pPr lvl="8" algn="just"/>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125802"/>
            <a:ext cx="755576" cy="610630"/>
          </a:xfrm>
          <a:prstGeom prst="rect">
            <a:avLst/>
          </a:prstGeom>
          <a:noFill/>
          <a:ln>
            <a:noFill/>
          </a:ln>
        </p:spPr>
      </p:pic>
      <p:pic>
        <p:nvPicPr>
          <p:cNvPr id="6" name="Picture 5"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59" y="34974"/>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99</a:t>
            </a:fld>
            <a:endParaRPr lang="en-US"/>
          </a:p>
        </p:txBody>
      </p:sp>
    </p:spTree>
    <p:extLst>
      <p:ext uri="{BB962C8B-B14F-4D97-AF65-F5344CB8AC3E}">
        <p14:creationId xmlns:p14="http://schemas.microsoft.com/office/powerpoint/2010/main" val="1270922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289</TotalTime>
  <Words>6830</Words>
  <Application>Microsoft Office PowerPoint</Application>
  <PresentationFormat>On-screen Show (4:3)</PresentationFormat>
  <Paragraphs>620</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Opulent</vt:lpstr>
      <vt:lpstr>DRSNS RAJALAKSHMI COLLEGE OF ARTS AND SCIENCE(AUTONOMOUS), COIMBATORE  MULTIMEDIA SYSTEMS  </vt:lpstr>
      <vt:lpstr>Memory and storage devices</vt:lpstr>
      <vt:lpstr>Memory and storage devices</vt:lpstr>
      <vt:lpstr>Memory and storage devices</vt:lpstr>
      <vt:lpstr>Whats you need software</vt:lpstr>
      <vt:lpstr>Text editing and word processing tools</vt:lpstr>
      <vt:lpstr>Text editing and word processing tools</vt:lpstr>
      <vt:lpstr>Painting and drawing tools</vt:lpstr>
      <vt:lpstr>Painting and drawing tools</vt:lpstr>
      <vt:lpstr>Painting and drawing tools</vt:lpstr>
      <vt:lpstr>Painting and drawing tools</vt:lpstr>
      <vt:lpstr>Image – editing tools</vt:lpstr>
      <vt:lpstr>Types of authoring tools</vt:lpstr>
      <vt:lpstr>Types of authoring tools</vt:lpstr>
      <vt:lpstr>Types of authoring tools</vt:lpstr>
      <vt:lpstr>Types of authoring tools</vt:lpstr>
      <vt:lpstr>Types of authoring tools</vt:lpstr>
      <vt:lpstr>INPUT DEVICES</vt:lpstr>
      <vt:lpstr>INPUT DEVICES</vt:lpstr>
      <vt:lpstr>INPUT DEVICES</vt:lpstr>
      <vt:lpstr>INPUT DEVICES</vt:lpstr>
      <vt:lpstr>OUTPUT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Memory and Storage Devices</vt:lpstr>
      <vt:lpstr>Text Editing and Word Processing Tools</vt:lpstr>
      <vt:lpstr>Text Editing and Word Processing Tools</vt:lpstr>
      <vt:lpstr>Text Editing and Word Processing Tools</vt:lpstr>
      <vt:lpstr>Text Editing and Word Processing Tools</vt:lpstr>
      <vt:lpstr>Animation, Video, and Digital Movie Tools</vt:lpstr>
      <vt:lpstr>Animation, Video, and Digital Movie Tools</vt:lpstr>
      <vt:lpstr>Animation, Video, and Digital Movie Tools</vt:lpstr>
      <vt:lpstr>Animation, Video, and Digital Movie Tools</vt:lpstr>
      <vt:lpstr>The Stages of a Multimedia Project      </vt:lpstr>
      <vt:lpstr>The Stages of a Multimedia Project      </vt:lpstr>
      <vt:lpstr>The Stages of a Multimedia Project      </vt:lpstr>
      <vt:lpstr>The Stages of a Multimedia Project      </vt:lpstr>
      <vt:lpstr>The Stages of a Multimedia Project      </vt:lpstr>
      <vt:lpstr>The Stages of a Multimedia Project      </vt:lpstr>
      <vt:lpstr> intangible elements needed to make good multimedia.</vt:lpstr>
      <vt:lpstr> intangible elements needed to make good multimedia.</vt:lpstr>
      <vt:lpstr> intangible elements needed to make good multimedia.</vt:lpstr>
      <vt:lpstr> intangible elements needed to make good multimedia.</vt:lpstr>
      <vt:lpstr> intangible elements needed to make good multimedia.</vt:lpstr>
      <vt:lpstr> intangible elements needed to make good multimedia.</vt:lpstr>
      <vt:lpstr> intangible elements needed to make good multimedia.</vt:lpstr>
      <vt:lpstr> intangible elements needed to make good multimedia.</vt:lpstr>
      <vt:lpstr> intangible elements needed to make good multimedia.</vt:lpstr>
      <vt:lpstr> Software Needs in making multimedia.</vt:lpstr>
      <vt:lpstr> Software Needs in making multimedia.</vt:lpstr>
      <vt:lpstr> Software Needs in making multimedia.</vt:lpstr>
      <vt:lpstr> Software Needs in making multimedia.</vt:lpstr>
      <vt:lpstr> Software Needs in making multimedia.</vt:lpstr>
      <vt:lpstr> Software Needs in making multimedia.</vt:lpstr>
      <vt:lpstr> Networking Macintosh and Windows Computers.</vt:lpstr>
      <vt:lpstr> Networking Macintosh and Windows Computers.</vt:lpstr>
      <vt:lpstr> Networking Macintosh and Windows Computers.</vt:lpstr>
      <vt:lpstr> memory requirements of a multimedia project.</vt:lpstr>
      <vt:lpstr> Networking Macintosh and Windows Computers.</vt:lpstr>
      <vt:lpstr> Networking Macintosh and Windows Computers.</vt:lpstr>
      <vt:lpstr> Networking Macintosh and Windows Computers.</vt:lpstr>
      <vt:lpstr> Networking Macintosh and Windows Computers.</vt:lpstr>
      <vt:lpstr> Networking Macintosh and Windows Computers.</vt:lpstr>
      <vt:lpstr> Networking Macintosh and Windows Computers.</vt:lpstr>
      <vt:lpstr> Networking Macintosh and Windows Computers.</vt:lpstr>
      <vt:lpstr> Networking Macintosh and Windows Computers.</vt:lpstr>
      <vt:lpstr> Networking Macintosh and Windows Computers.</vt:lpstr>
      <vt:lpstr> input device use in Multimedia. </vt:lpstr>
      <vt:lpstr> input device use in Multimedia. </vt:lpstr>
      <vt:lpstr> input device use in Multimedia. </vt:lpstr>
      <vt:lpstr> input device use in Multimedia. </vt:lpstr>
      <vt:lpstr> input device use in Multimedia. </vt:lpstr>
      <vt:lpstr> input device use in Multimedia. </vt:lpstr>
      <vt:lpstr> input device use in Multimedia. </vt:lpstr>
      <vt:lpstr> input device use in Multimedia. </vt:lpstr>
      <vt:lpstr> input device use in Multimedia. </vt:lpstr>
      <vt:lpstr>out device use in Multimedia. . </vt:lpstr>
      <vt:lpstr>out device use in Multimedia. . </vt:lpstr>
      <vt:lpstr>out device use in Multimedia. . </vt:lpstr>
      <vt:lpstr>out device use in Multimedia. . </vt:lpstr>
      <vt:lpstr>out device use in Multimedia. . </vt:lpstr>
      <vt:lpstr>out device use in Multimedia. . </vt:lpstr>
      <vt:lpstr>out device use in Multimedia.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DRSNS RAJALAKSHMI COLLEGE OF ARTS AND SCIENCE(AUTONOMOUS), COIMBATORE  DESKTOP PUBLISHING  16UCA602</dc:title>
  <dc:creator>DELL 2021</dc:creator>
  <cp:lastModifiedBy>DELL 2021</cp:lastModifiedBy>
  <cp:revision>83</cp:revision>
  <dcterms:created xsi:type="dcterms:W3CDTF">2006-08-16T00:00:00Z</dcterms:created>
  <dcterms:modified xsi:type="dcterms:W3CDTF">2023-03-13T14:13:50Z</dcterms:modified>
</cp:coreProperties>
</file>